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3"/>
  </p:notesMasterIdLst>
  <p:sldIdLst>
    <p:sldId id="256" r:id="rId2"/>
    <p:sldId id="260" r:id="rId3"/>
    <p:sldId id="258" r:id="rId4"/>
    <p:sldId id="259" r:id="rId5"/>
    <p:sldId id="302" r:id="rId6"/>
    <p:sldId id="303" r:id="rId7"/>
    <p:sldId id="268" r:id="rId8"/>
    <p:sldId id="306" r:id="rId9"/>
    <p:sldId id="307" r:id="rId10"/>
    <p:sldId id="308" r:id="rId11"/>
    <p:sldId id="304" r:id="rId12"/>
    <p:sldId id="309" r:id="rId13"/>
    <p:sldId id="310" r:id="rId14"/>
    <p:sldId id="311" r:id="rId15"/>
    <p:sldId id="305" r:id="rId16"/>
    <p:sldId id="314" r:id="rId17"/>
    <p:sldId id="312" r:id="rId18"/>
    <p:sldId id="327" r:id="rId19"/>
    <p:sldId id="313" r:id="rId20"/>
    <p:sldId id="328" r:id="rId21"/>
    <p:sldId id="315" r:id="rId22"/>
    <p:sldId id="317" r:id="rId23"/>
    <p:sldId id="329" r:id="rId24"/>
    <p:sldId id="320" r:id="rId25"/>
    <p:sldId id="330" r:id="rId26"/>
    <p:sldId id="323" r:id="rId27"/>
    <p:sldId id="324" r:id="rId28"/>
    <p:sldId id="325" r:id="rId29"/>
    <p:sldId id="331" r:id="rId30"/>
    <p:sldId id="332" r:id="rId31"/>
    <p:sldId id="278" r:id="rId32"/>
  </p:sldIdLst>
  <p:sldSz cx="9144000" cy="5143500" type="screen16x9"/>
  <p:notesSz cx="6858000" cy="9144000"/>
  <p:embeddedFontLst>
    <p:embeddedFont>
      <p:font typeface="Catamaran" panose="020B0604020202020204" charset="0"/>
      <p:regular r:id="rId34"/>
      <p:bold r:id="rId35"/>
    </p:embeddedFont>
    <p:embeddedFont>
      <p:font typeface="Inter" panose="02000503000000020004" pitchFamily="2" charset="0"/>
      <p:regular r:id="rId36"/>
      <p:bold r:id="rId37"/>
    </p:embeddedFont>
    <p:embeddedFont>
      <p:font typeface="Lexend Deca" panose="020B0604020202020204"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9E30C2-44FA-46BA-9969-4B6FAFA00444}">
  <a:tblStyle styleId="{AB9E30C2-44FA-46BA-9969-4B6FAFA0044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948" y="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3bbb6e15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3bbb6e15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3bb83d9c5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3bb83d9c5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3be849174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3be849174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3be849174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3be849174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3423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3be849174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3be849174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28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3be849174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3be849174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9136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3c2006fb7b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13c2006fb7b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29925"/>
            <a:ext cx="7717500" cy="2474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300">
                <a:solidFill>
                  <a:srgbClr val="212529"/>
                </a:solidFill>
                <a:latin typeface="Lexend Deca"/>
                <a:ea typeface="Lexend Deca"/>
                <a:cs typeface="Lexend Deca"/>
                <a:sym typeface="Lexend Deca"/>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92500" y="3604075"/>
            <a:ext cx="43590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600">
                <a:latin typeface="Catamaran"/>
                <a:ea typeface="Catamaran"/>
                <a:cs typeface="Catamaran"/>
                <a:sym typeface="Catamaran"/>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1" name="Google Shape;11;p2"/>
          <p:cNvSpPr/>
          <p:nvPr/>
        </p:nvSpPr>
        <p:spPr>
          <a:xfrm>
            <a:off x="-565100" y="-462500"/>
            <a:ext cx="59091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799950" y="4608575"/>
            <a:ext cx="59091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00"/>
        <p:cNvGrpSpPr/>
        <p:nvPr/>
      </p:nvGrpSpPr>
      <p:grpSpPr>
        <a:xfrm>
          <a:off x="0" y="0"/>
          <a:ext cx="0" cy="0"/>
          <a:chOff x="0" y="0"/>
          <a:chExt cx="0" cy="0"/>
        </a:xfrm>
      </p:grpSpPr>
      <p:sp>
        <p:nvSpPr>
          <p:cNvPr id="101" name="Google Shape;101;p19"/>
          <p:cNvSpPr txBox="1">
            <a:spLocks noGrp="1"/>
          </p:cNvSpPr>
          <p:nvPr>
            <p:ph type="subTitle" idx="1"/>
          </p:nvPr>
        </p:nvSpPr>
        <p:spPr>
          <a:xfrm>
            <a:off x="1029825" y="1470650"/>
            <a:ext cx="3368100" cy="2274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1600"/>
              </a:spcBef>
              <a:spcAft>
                <a:spcPts val="0"/>
              </a:spcAft>
              <a:buSzPts val="1400"/>
              <a:buChar char="■"/>
              <a:defRPr/>
            </a:lvl3pPr>
            <a:lvl4pPr lvl="3" rtl="0">
              <a:lnSpc>
                <a:spcPct val="100000"/>
              </a:lnSpc>
              <a:spcBef>
                <a:spcPts val="1600"/>
              </a:spcBef>
              <a:spcAft>
                <a:spcPts val="0"/>
              </a:spcAft>
              <a:buSzPts val="1400"/>
              <a:buChar char="●"/>
              <a:defRPr/>
            </a:lvl4pPr>
            <a:lvl5pPr lvl="4" rtl="0">
              <a:lnSpc>
                <a:spcPct val="100000"/>
              </a:lnSpc>
              <a:spcBef>
                <a:spcPts val="1600"/>
              </a:spcBef>
              <a:spcAft>
                <a:spcPts val="0"/>
              </a:spcAft>
              <a:buSzPts val="1400"/>
              <a:buChar char="○"/>
              <a:defRPr/>
            </a:lvl5pPr>
            <a:lvl6pPr lvl="5" rtl="0">
              <a:lnSpc>
                <a:spcPct val="100000"/>
              </a:lnSpc>
              <a:spcBef>
                <a:spcPts val="1600"/>
              </a:spcBef>
              <a:spcAft>
                <a:spcPts val="0"/>
              </a:spcAft>
              <a:buSzPts val="1400"/>
              <a:buChar char="■"/>
              <a:defRPr/>
            </a:lvl6pPr>
            <a:lvl7pPr lvl="6" rtl="0">
              <a:lnSpc>
                <a:spcPct val="100000"/>
              </a:lnSpc>
              <a:spcBef>
                <a:spcPts val="1600"/>
              </a:spcBef>
              <a:spcAft>
                <a:spcPts val="0"/>
              </a:spcAft>
              <a:buSzPts val="1400"/>
              <a:buChar char="●"/>
              <a:defRPr/>
            </a:lvl7pPr>
            <a:lvl8pPr lvl="7" rtl="0">
              <a:lnSpc>
                <a:spcPct val="100000"/>
              </a:lnSpc>
              <a:spcBef>
                <a:spcPts val="1600"/>
              </a:spcBef>
              <a:spcAft>
                <a:spcPts val="0"/>
              </a:spcAft>
              <a:buSzPts val="1400"/>
              <a:buChar char="○"/>
              <a:defRPr/>
            </a:lvl8pPr>
            <a:lvl9pPr lvl="8" rtl="0">
              <a:lnSpc>
                <a:spcPct val="100000"/>
              </a:lnSpc>
              <a:spcBef>
                <a:spcPts val="1600"/>
              </a:spcBef>
              <a:spcAft>
                <a:spcPts val="1600"/>
              </a:spcAft>
              <a:buSzPts val="1400"/>
              <a:buChar char="■"/>
              <a:defRPr/>
            </a:lvl9pPr>
          </a:lstStyle>
          <a:p>
            <a:endParaRPr/>
          </a:p>
        </p:txBody>
      </p:sp>
      <p:sp>
        <p:nvSpPr>
          <p:cNvPr id="102" name="Google Shape;102;p19"/>
          <p:cNvSpPr txBox="1">
            <a:spLocks noGrp="1"/>
          </p:cNvSpPr>
          <p:nvPr>
            <p:ph type="subTitle" idx="2"/>
          </p:nvPr>
        </p:nvSpPr>
        <p:spPr>
          <a:xfrm>
            <a:off x="4746075" y="2606350"/>
            <a:ext cx="3368100" cy="1139100"/>
          </a:xfrm>
          <a:prstGeom prst="rect">
            <a:avLst/>
          </a:prstGeom>
        </p:spPr>
        <p:txBody>
          <a:bodyPr spcFirstLastPara="1" wrap="square" lIns="91425" tIns="91425" rIns="91425" bIns="91425" anchor="t" anchorCtr="0">
            <a:noAutofit/>
          </a:bodyPr>
          <a:lstStyle>
            <a:lvl1pPr lvl="0" rtl="0">
              <a:lnSpc>
                <a:spcPct val="100000"/>
              </a:lnSpc>
              <a:spcBef>
                <a:spcPts val="80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1600"/>
              </a:spcBef>
              <a:spcAft>
                <a:spcPts val="0"/>
              </a:spcAft>
              <a:buSzPts val="1400"/>
              <a:buChar char="■"/>
              <a:defRPr/>
            </a:lvl3pPr>
            <a:lvl4pPr lvl="3" rtl="0">
              <a:lnSpc>
                <a:spcPct val="100000"/>
              </a:lnSpc>
              <a:spcBef>
                <a:spcPts val="1600"/>
              </a:spcBef>
              <a:spcAft>
                <a:spcPts val="0"/>
              </a:spcAft>
              <a:buSzPts val="1400"/>
              <a:buChar char="●"/>
              <a:defRPr/>
            </a:lvl4pPr>
            <a:lvl5pPr lvl="4" rtl="0">
              <a:lnSpc>
                <a:spcPct val="100000"/>
              </a:lnSpc>
              <a:spcBef>
                <a:spcPts val="1600"/>
              </a:spcBef>
              <a:spcAft>
                <a:spcPts val="0"/>
              </a:spcAft>
              <a:buSzPts val="1400"/>
              <a:buChar char="○"/>
              <a:defRPr/>
            </a:lvl5pPr>
            <a:lvl6pPr lvl="5" rtl="0">
              <a:lnSpc>
                <a:spcPct val="100000"/>
              </a:lnSpc>
              <a:spcBef>
                <a:spcPts val="1600"/>
              </a:spcBef>
              <a:spcAft>
                <a:spcPts val="0"/>
              </a:spcAft>
              <a:buSzPts val="1400"/>
              <a:buChar char="■"/>
              <a:defRPr/>
            </a:lvl6pPr>
            <a:lvl7pPr lvl="6" rtl="0">
              <a:lnSpc>
                <a:spcPct val="100000"/>
              </a:lnSpc>
              <a:spcBef>
                <a:spcPts val="1600"/>
              </a:spcBef>
              <a:spcAft>
                <a:spcPts val="0"/>
              </a:spcAft>
              <a:buSzPts val="1400"/>
              <a:buChar char="●"/>
              <a:defRPr/>
            </a:lvl7pPr>
            <a:lvl8pPr lvl="7" rtl="0">
              <a:lnSpc>
                <a:spcPct val="100000"/>
              </a:lnSpc>
              <a:spcBef>
                <a:spcPts val="1600"/>
              </a:spcBef>
              <a:spcAft>
                <a:spcPts val="0"/>
              </a:spcAft>
              <a:buSzPts val="1400"/>
              <a:buChar char="○"/>
              <a:defRPr/>
            </a:lvl8pPr>
            <a:lvl9pPr lvl="8" rtl="0">
              <a:lnSpc>
                <a:spcPct val="100000"/>
              </a:lnSpc>
              <a:spcBef>
                <a:spcPts val="1600"/>
              </a:spcBef>
              <a:spcAft>
                <a:spcPts val="1600"/>
              </a:spcAft>
              <a:buSzPts val="1400"/>
              <a:buChar char="■"/>
              <a:defRPr/>
            </a:lvl9pPr>
          </a:lstStyle>
          <a:p>
            <a:endParaRPr/>
          </a:p>
        </p:txBody>
      </p:sp>
      <p:sp>
        <p:nvSpPr>
          <p:cNvPr id="103" name="Google Shape;103;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4" name="Google Shape;104;p19"/>
          <p:cNvSpPr/>
          <p:nvPr/>
        </p:nvSpPr>
        <p:spPr>
          <a:xfrm rot="5400000">
            <a:off x="-1172500" y="2927825"/>
            <a:ext cx="2359500" cy="1002000"/>
          </a:xfrm>
          <a:prstGeom prst="roundRect">
            <a:avLst>
              <a:gd name="adj" fmla="val 50000"/>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05" name="Google Shape;105;p19"/>
          <p:cNvSpPr/>
          <p:nvPr/>
        </p:nvSpPr>
        <p:spPr>
          <a:xfrm rot="5400000">
            <a:off x="7957000" y="1218250"/>
            <a:ext cx="23595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58"/>
        <p:cNvGrpSpPr/>
        <p:nvPr/>
      </p:nvGrpSpPr>
      <p:grpSpPr>
        <a:xfrm>
          <a:off x="0" y="0"/>
          <a:ext cx="0" cy="0"/>
          <a:chOff x="0" y="0"/>
          <a:chExt cx="0" cy="0"/>
        </a:xfrm>
      </p:grpSpPr>
      <p:sp>
        <p:nvSpPr>
          <p:cNvPr id="159" name="Google Shape;159;p24"/>
          <p:cNvSpPr txBox="1">
            <a:spLocks noGrp="1"/>
          </p:cNvSpPr>
          <p:nvPr>
            <p:ph type="ctrTitle"/>
          </p:nvPr>
        </p:nvSpPr>
        <p:spPr>
          <a:xfrm>
            <a:off x="2135400" y="563236"/>
            <a:ext cx="4873200" cy="1048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0" name="Google Shape;160;p24"/>
          <p:cNvSpPr txBox="1">
            <a:spLocks noGrp="1"/>
          </p:cNvSpPr>
          <p:nvPr>
            <p:ph type="subTitle" idx="1"/>
          </p:nvPr>
        </p:nvSpPr>
        <p:spPr>
          <a:xfrm>
            <a:off x="2941775" y="1507125"/>
            <a:ext cx="3200100" cy="13095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61" name="Google Shape;161;p24"/>
          <p:cNvSpPr txBox="1"/>
          <p:nvPr/>
        </p:nvSpPr>
        <p:spPr>
          <a:xfrm>
            <a:off x="2555100" y="3617775"/>
            <a:ext cx="4033800" cy="465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300"/>
              </a:spcBef>
              <a:spcAft>
                <a:spcPts val="0"/>
              </a:spcAft>
              <a:buNone/>
            </a:pPr>
            <a:r>
              <a:rPr lang="en" sz="1000">
                <a:solidFill>
                  <a:srgbClr val="191919"/>
                </a:solidFill>
                <a:latin typeface="Catamaran"/>
                <a:ea typeface="Catamaran"/>
                <a:cs typeface="Catamaran"/>
                <a:sym typeface="Catamaran"/>
              </a:rPr>
              <a:t>CREDITS: This presentation template was created by </a:t>
            </a:r>
            <a:r>
              <a:rPr lang="en" sz="1000" b="1">
                <a:solidFill>
                  <a:srgbClr val="191919"/>
                </a:solidFill>
                <a:uFill>
                  <a:noFill/>
                </a:uFill>
                <a:latin typeface="Catamaran"/>
                <a:ea typeface="Catamaran"/>
                <a:cs typeface="Catamaran"/>
                <a:sym typeface="Catamaran"/>
                <a:hlinkClick r:id="rId2">
                  <a:extLst>
                    <a:ext uri="{A12FA001-AC4F-418D-AE19-62706E023703}">
                      <ahyp:hlinkClr xmlns:ahyp="http://schemas.microsoft.com/office/drawing/2018/hyperlinkcolor" val="tx"/>
                    </a:ext>
                  </a:extLst>
                </a:hlinkClick>
              </a:rPr>
              <a:t>Slidesgo</a:t>
            </a:r>
            <a:r>
              <a:rPr lang="en" sz="1000">
                <a:solidFill>
                  <a:srgbClr val="191919"/>
                </a:solidFill>
                <a:latin typeface="Catamaran"/>
                <a:ea typeface="Catamaran"/>
                <a:cs typeface="Catamaran"/>
                <a:sym typeface="Catamaran"/>
              </a:rPr>
              <a:t>, and includes icons by </a:t>
            </a:r>
            <a:r>
              <a:rPr lang="en" sz="1000" b="1">
                <a:solidFill>
                  <a:srgbClr val="191919"/>
                </a:solidFill>
                <a:uFill>
                  <a:noFill/>
                </a:uFill>
                <a:latin typeface="Catamaran"/>
                <a:ea typeface="Catamaran"/>
                <a:cs typeface="Catamaran"/>
                <a:sym typeface="Catamaran"/>
                <a:hlinkClick r:id="rId3">
                  <a:extLst>
                    <a:ext uri="{A12FA001-AC4F-418D-AE19-62706E023703}">
                      <ahyp:hlinkClr xmlns:ahyp="http://schemas.microsoft.com/office/drawing/2018/hyperlinkcolor" val="tx"/>
                    </a:ext>
                  </a:extLst>
                </a:hlinkClick>
              </a:rPr>
              <a:t>Flaticon</a:t>
            </a:r>
            <a:r>
              <a:rPr lang="en" sz="1000">
                <a:solidFill>
                  <a:srgbClr val="191919"/>
                </a:solidFill>
                <a:latin typeface="Catamaran"/>
                <a:ea typeface="Catamaran"/>
                <a:cs typeface="Catamaran"/>
                <a:sym typeface="Catamaran"/>
              </a:rPr>
              <a:t> and infographics &amp; images by </a:t>
            </a:r>
            <a:r>
              <a:rPr lang="en" sz="1000" b="1">
                <a:solidFill>
                  <a:srgbClr val="191919"/>
                </a:solidFill>
                <a:uFill>
                  <a:noFill/>
                </a:uFill>
                <a:latin typeface="Catamaran"/>
                <a:ea typeface="Catamaran"/>
                <a:cs typeface="Catamaran"/>
                <a:sym typeface="Catamaran"/>
                <a:hlinkClick r:id="rId4">
                  <a:extLst>
                    <a:ext uri="{A12FA001-AC4F-418D-AE19-62706E023703}">
                      <ahyp:hlinkClr xmlns:ahyp="http://schemas.microsoft.com/office/drawing/2018/hyperlinkcolor" val="tx"/>
                    </a:ext>
                  </a:extLst>
                </a:hlinkClick>
              </a:rPr>
              <a:t>Freepik</a:t>
            </a:r>
            <a:endParaRPr sz="1000" b="1">
              <a:solidFill>
                <a:srgbClr val="191919"/>
              </a:solidFill>
              <a:latin typeface="Catamaran"/>
              <a:ea typeface="Catamaran"/>
              <a:cs typeface="Catamaran"/>
              <a:sym typeface="Catamaran"/>
            </a:endParaRPr>
          </a:p>
        </p:txBody>
      </p:sp>
      <p:sp>
        <p:nvSpPr>
          <p:cNvPr id="162" name="Google Shape;162;p24"/>
          <p:cNvSpPr/>
          <p:nvPr/>
        </p:nvSpPr>
        <p:spPr>
          <a:xfrm rot="5400000">
            <a:off x="-949225" y="193663"/>
            <a:ext cx="43269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4"/>
          <p:cNvSpPr/>
          <p:nvPr/>
        </p:nvSpPr>
        <p:spPr>
          <a:xfrm rot="5400000">
            <a:off x="5766325" y="3947838"/>
            <a:ext cx="4326900" cy="1002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4"/>
          <p:cNvSpPr txBox="1">
            <a:spLocks noGrp="1"/>
          </p:cNvSpPr>
          <p:nvPr>
            <p:ph type="subTitle" idx="2"/>
          </p:nvPr>
        </p:nvSpPr>
        <p:spPr>
          <a:xfrm>
            <a:off x="2854650" y="4221100"/>
            <a:ext cx="3434700" cy="373800"/>
          </a:xfrm>
          <a:prstGeom prst="rect">
            <a:avLst/>
          </a:prstGeom>
        </p:spPr>
        <p:txBody>
          <a:bodyPr spcFirstLastPara="1" wrap="square" lIns="91425" tIns="91425" rIns="91425" bIns="91425" anchor="t" anchorCtr="0">
            <a:noAutofit/>
          </a:bodyPr>
          <a:lstStyle>
            <a:lvl1pPr lvl="0" algn="ctr">
              <a:spcBef>
                <a:spcPts val="300"/>
              </a:spcBef>
              <a:spcAft>
                <a:spcPts val="0"/>
              </a:spcAft>
              <a:buSzPts val="1000"/>
              <a:buNone/>
              <a:defRPr sz="1000">
                <a:solidFill>
                  <a:srgbClr val="191919"/>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5"/>
        <p:cNvGrpSpPr/>
        <p:nvPr/>
      </p:nvGrpSpPr>
      <p:grpSpPr>
        <a:xfrm>
          <a:off x="0" y="0"/>
          <a:ext cx="0" cy="0"/>
          <a:chOff x="0" y="0"/>
          <a:chExt cx="0" cy="0"/>
        </a:xfrm>
      </p:grpSpPr>
      <p:sp>
        <p:nvSpPr>
          <p:cNvPr id="166" name="Google Shape;166;p25"/>
          <p:cNvSpPr/>
          <p:nvPr/>
        </p:nvSpPr>
        <p:spPr>
          <a:xfrm>
            <a:off x="-565100" y="-462500"/>
            <a:ext cx="59091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3799950" y="4608575"/>
            <a:ext cx="59091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8"/>
        <p:cNvGrpSpPr/>
        <p:nvPr/>
      </p:nvGrpSpPr>
      <p:grpSpPr>
        <a:xfrm>
          <a:off x="0" y="0"/>
          <a:ext cx="0" cy="0"/>
          <a:chOff x="0" y="0"/>
          <a:chExt cx="0" cy="0"/>
        </a:xfrm>
      </p:grpSpPr>
      <p:sp>
        <p:nvSpPr>
          <p:cNvPr id="169" name="Google Shape;169;p26"/>
          <p:cNvSpPr/>
          <p:nvPr/>
        </p:nvSpPr>
        <p:spPr>
          <a:xfrm>
            <a:off x="-808800" y="539500"/>
            <a:ext cx="30375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70" name="Google Shape;170;p26"/>
          <p:cNvSpPr/>
          <p:nvPr/>
        </p:nvSpPr>
        <p:spPr>
          <a:xfrm>
            <a:off x="6912025" y="3498575"/>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91900" y="2561225"/>
            <a:ext cx="43602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996550" y="1262225"/>
            <a:ext cx="31509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391925" y="3361375"/>
            <a:ext cx="4360200" cy="51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 name="Google Shape;17;p3"/>
          <p:cNvSpPr/>
          <p:nvPr/>
        </p:nvSpPr>
        <p:spPr>
          <a:xfrm>
            <a:off x="-808800" y="539500"/>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8" name="Google Shape;18;p3"/>
          <p:cNvSpPr/>
          <p:nvPr/>
        </p:nvSpPr>
        <p:spPr>
          <a:xfrm>
            <a:off x="6912025" y="3498575"/>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2194800" y="1457275"/>
            <a:ext cx="4754400" cy="2933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solidFill>
                  <a:srgbClr val="434343"/>
                </a:solidFill>
              </a:defRPr>
            </a:lvl1pPr>
            <a:lvl2pPr marL="914400" lvl="1" indent="-317500" rtl="0">
              <a:lnSpc>
                <a:spcPct val="115000"/>
              </a:lnSpc>
              <a:spcBef>
                <a:spcPts val="160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sp>
        <p:nvSpPr>
          <p:cNvPr id="22" name="Google Shape;22;p4"/>
          <p:cNvSpPr/>
          <p:nvPr/>
        </p:nvSpPr>
        <p:spPr>
          <a:xfrm rot="5400000">
            <a:off x="-187800" y="4401845"/>
            <a:ext cx="2555100" cy="1002000"/>
          </a:xfrm>
          <a:prstGeom prst="roundRect">
            <a:avLst>
              <a:gd name="adj" fmla="val 50000"/>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5400000">
            <a:off x="6776725" y="4401845"/>
            <a:ext cx="25551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6"/>
          <p:cNvSpPr/>
          <p:nvPr/>
        </p:nvSpPr>
        <p:spPr>
          <a:xfrm rot="5400000">
            <a:off x="6743250" y="-209300"/>
            <a:ext cx="2359500" cy="1002000"/>
          </a:xfrm>
          <a:prstGeom prst="roundRect">
            <a:avLst>
              <a:gd name="adj" fmla="val 50000"/>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5" name="Google Shape;35;p6"/>
          <p:cNvSpPr/>
          <p:nvPr/>
        </p:nvSpPr>
        <p:spPr>
          <a:xfrm>
            <a:off x="-1335600" y="4634025"/>
            <a:ext cx="23595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2391900" y="1562825"/>
            <a:ext cx="43602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7" name="Google Shape;47;p9"/>
          <p:cNvSpPr txBox="1">
            <a:spLocks noGrp="1"/>
          </p:cNvSpPr>
          <p:nvPr>
            <p:ph type="subTitle" idx="1"/>
          </p:nvPr>
        </p:nvSpPr>
        <p:spPr>
          <a:xfrm>
            <a:off x="2391925" y="2362975"/>
            <a:ext cx="4360200" cy="121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 name="Google Shape;48;p9"/>
          <p:cNvSpPr/>
          <p:nvPr/>
        </p:nvSpPr>
        <p:spPr>
          <a:xfrm>
            <a:off x="5176050" y="420588"/>
            <a:ext cx="3155400" cy="8043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49" name="Google Shape;49;p9"/>
          <p:cNvSpPr/>
          <p:nvPr/>
        </p:nvSpPr>
        <p:spPr>
          <a:xfrm>
            <a:off x="812550" y="3918613"/>
            <a:ext cx="3155400" cy="804300"/>
          </a:xfrm>
          <a:prstGeom prst="roundRect">
            <a:avLst>
              <a:gd name="adj" fmla="val 50000"/>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1522713" y="2047575"/>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2" name="Google Shape;62;p13"/>
          <p:cNvSpPr txBox="1">
            <a:spLocks noGrp="1"/>
          </p:cNvSpPr>
          <p:nvPr>
            <p:ph type="title" idx="2" hasCustomPrompt="1"/>
          </p:nvPr>
        </p:nvSpPr>
        <p:spPr>
          <a:xfrm>
            <a:off x="2589974" y="1454400"/>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
          </p:nvPr>
        </p:nvSpPr>
        <p:spPr>
          <a:xfrm>
            <a:off x="1522713" y="2405500"/>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4" name="Google Shape;64;p13"/>
          <p:cNvSpPr txBox="1">
            <a:spLocks noGrp="1"/>
          </p:cNvSpPr>
          <p:nvPr>
            <p:ph type="title" idx="3"/>
          </p:nvPr>
        </p:nvSpPr>
        <p:spPr>
          <a:xfrm>
            <a:off x="4782992" y="2047575"/>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5" name="Google Shape;65;p13"/>
          <p:cNvSpPr txBox="1">
            <a:spLocks noGrp="1"/>
          </p:cNvSpPr>
          <p:nvPr>
            <p:ph type="title" idx="4" hasCustomPrompt="1"/>
          </p:nvPr>
        </p:nvSpPr>
        <p:spPr>
          <a:xfrm>
            <a:off x="5850246" y="1454400"/>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subTitle" idx="5"/>
          </p:nvPr>
        </p:nvSpPr>
        <p:spPr>
          <a:xfrm>
            <a:off x="4782992" y="2405500"/>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7" name="Google Shape;67;p13"/>
          <p:cNvSpPr txBox="1">
            <a:spLocks noGrp="1"/>
          </p:cNvSpPr>
          <p:nvPr>
            <p:ph type="title" idx="6"/>
          </p:nvPr>
        </p:nvSpPr>
        <p:spPr>
          <a:xfrm>
            <a:off x="1522713" y="3689650"/>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8" name="Google Shape;68;p13"/>
          <p:cNvSpPr txBox="1">
            <a:spLocks noGrp="1"/>
          </p:cNvSpPr>
          <p:nvPr>
            <p:ph type="title" idx="7" hasCustomPrompt="1"/>
          </p:nvPr>
        </p:nvSpPr>
        <p:spPr>
          <a:xfrm>
            <a:off x="2589974" y="3096475"/>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8"/>
          </p:nvPr>
        </p:nvSpPr>
        <p:spPr>
          <a:xfrm>
            <a:off x="1522713" y="4047575"/>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0" name="Google Shape;70;p13"/>
          <p:cNvSpPr txBox="1">
            <a:spLocks noGrp="1"/>
          </p:cNvSpPr>
          <p:nvPr>
            <p:ph type="title" idx="9"/>
          </p:nvPr>
        </p:nvSpPr>
        <p:spPr>
          <a:xfrm>
            <a:off x="4782992" y="3689650"/>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3"/>
          <p:cNvSpPr txBox="1">
            <a:spLocks noGrp="1"/>
          </p:cNvSpPr>
          <p:nvPr>
            <p:ph type="title" idx="13" hasCustomPrompt="1"/>
          </p:nvPr>
        </p:nvSpPr>
        <p:spPr>
          <a:xfrm>
            <a:off x="5850246" y="3096475"/>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14"/>
          </p:nvPr>
        </p:nvSpPr>
        <p:spPr>
          <a:xfrm>
            <a:off x="4782992" y="4047575"/>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title" idx="15"/>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 name="Google Shape;74;p13"/>
          <p:cNvSpPr/>
          <p:nvPr/>
        </p:nvSpPr>
        <p:spPr>
          <a:xfrm rot="5400000">
            <a:off x="-2062900" y="2056600"/>
            <a:ext cx="40362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rot="5400000">
            <a:off x="7170700" y="2056600"/>
            <a:ext cx="40362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8" name="Google Shape;78;p14"/>
          <p:cNvSpPr/>
          <p:nvPr/>
        </p:nvSpPr>
        <p:spPr>
          <a:xfrm>
            <a:off x="-796275" y="-462500"/>
            <a:ext cx="2202600" cy="1002000"/>
          </a:xfrm>
          <a:prstGeom prst="roundRect">
            <a:avLst>
              <a:gd name="adj" fmla="val 50000"/>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9" name="Google Shape;79;p14"/>
          <p:cNvSpPr/>
          <p:nvPr/>
        </p:nvSpPr>
        <p:spPr>
          <a:xfrm rot="5400000">
            <a:off x="7830700" y="-462500"/>
            <a:ext cx="2202600" cy="1002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5432875" y="1451863"/>
            <a:ext cx="2997900" cy="1567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7" name="Google Shape;87;p16"/>
          <p:cNvSpPr txBox="1">
            <a:spLocks noGrp="1"/>
          </p:cNvSpPr>
          <p:nvPr>
            <p:ph type="subTitle" idx="1"/>
          </p:nvPr>
        </p:nvSpPr>
        <p:spPr>
          <a:xfrm>
            <a:off x="5432875" y="3019063"/>
            <a:ext cx="2555100" cy="67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8" name="Google Shape;88;p16"/>
          <p:cNvSpPr/>
          <p:nvPr/>
        </p:nvSpPr>
        <p:spPr>
          <a:xfrm>
            <a:off x="5527375" y="-212037"/>
            <a:ext cx="2903400" cy="1002000"/>
          </a:xfrm>
          <a:prstGeom prst="roundRect">
            <a:avLst>
              <a:gd name="adj" fmla="val 50000"/>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89" name="Google Shape;89;p16"/>
          <p:cNvSpPr/>
          <p:nvPr/>
        </p:nvSpPr>
        <p:spPr>
          <a:xfrm>
            <a:off x="713225" y="4353538"/>
            <a:ext cx="29034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1pPr>
            <a:lvl2pPr lvl="1"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2pPr>
            <a:lvl3pPr lvl="2"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3pPr>
            <a:lvl4pPr lvl="3"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4pPr>
            <a:lvl5pPr lvl="4"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5pPr>
            <a:lvl6pPr lvl="5"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6pPr>
            <a:lvl7pPr lvl="6"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7pPr>
            <a:lvl8pPr lvl="7"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8pPr>
            <a:lvl9pPr lvl="8"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13225" y="1152475"/>
            <a:ext cx="76824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00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8" r:id="rId6"/>
    <p:sldLayoutId id="2147483659" r:id="rId7"/>
    <p:sldLayoutId id="2147483660" r:id="rId8"/>
    <p:sldLayoutId id="2147483662" r:id="rId9"/>
    <p:sldLayoutId id="2147483665" r:id="rId10"/>
    <p:sldLayoutId id="2147483670" r:id="rId11"/>
    <p:sldLayoutId id="2147483671" r:id="rId12"/>
    <p:sldLayoutId id="214748367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mailto:rosdianirofi@gmail.com" TargetMode="External"/><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hyperlink" Target="https://medium.com/@rosdianirofi" TargetMode="External"/><Relationship Id="rId4" Type="http://schemas.openxmlformats.org/officeDocument/2006/relationships/hyperlink" Target="https://www.linkedin.com/in/rofirosdiani/"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80"/>
        <p:cNvGrpSpPr/>
        <p:nvPr/>
      </p:nvGrpSpPr>
      <p:grpSpPr>
        <a:xfrm>
          <a:off x="0" y="0"/>
          <a:ext cx="0" cy="0"/>
          <a:chOff x="0" y="0"/>
          <a:chExt cx="0" cy="0"/>
        </a:xfrm>
      </p:grpSpPr>
      <p:sp>
        <p:nvSpPr>
          <p:cNvPr id="181" name="Google Shape;181;p30"/>
          <p:cNvSpPr txBox="1">
            <a:spLocks noGrp="1"/>
          </p:cNvSpPr>
          <p:nvPr>
            <p:ph type="ctrTitle"/>
          </p:nvPr>
        </p:nvSpPr>
        <p:spPr>
          <a:xfrm>
            <a:off x="713225" y="1337737"/>
            <a:ext cx="7717500" cy="17250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E-Commerce in US</a:t>
            </a:r>
            <a:br>
              <a:rPr lang="en" dirty="0"/>
            </a:br>
            <a:r>
              <a:rPr lang="en" b="1" dirty="0"/>
              <a:t>Portfolio</a:t>
            </a:r>
            <a:endParaRPr b="1" dirty="0"/>
          </a:p>
        </p:txBody>
      </p:sp>
      <p:sp>
        <p:nvSpPr>
          <p:cNvPr id="182" name="Google Shape;182;p30"/>
          <p:cNvSpPr txBox="1">
            <a:spLocks noGrp="1"/>
          </p:cNvSpPr>
          <p:nvPr>
            <p:ph type="subTitle" idx="1"/>
          </p:nvPr>
        </p:nvSpPr>
        <p:spPr>
          <a:xfrm>
            <a:off x="1591733" y="3062212"/>
            <a:ext cx="6002867" cy="409500"/>
          </a:xfrm>
          <a:prstGeom prst="rect">
            <a:avLst/>
          </a:prstGeom>
        </p:spPr>
        <p:txBody>
          <a:bodyPr spcFirstLastPara="1" wrap="square" lIns="91425" tIns="91425" rIns="91425" bIns="91425" anchor="t" anchorCtr="0">
            <a:noAutofit/>
          </a:bodyPr>
          <a:lstStyle/>
          <a:p>
            <a:pPr fontAlgn="base"/>
            <a:r>
              <a:rPr lang="en-US" b="1" i="0" dirty="0">
                <a:solidFill>
                  <a:srgbClr val="202124"/>
                </a:solidFill>
                <a:effectLst/>
                <a:latin typeface="Inter"/>
              </a:rPr>
              <a:t>Analyzing and Maximizing Online Business Performance</a:t>
            </a:r>
          </a:p>
        </p:txBody>
      </p:sp>
      <p:cxnSp>
        <p:nvCxnSpPr>
          <p:cNvPr id="183" name="Google Shape;183;p30"/>
          <p:cNvCxnSpPr/>
          <p:nvPr/>
        </p:nvCxnSpPr>
        <p:spPr>
          <a:xfrm>
            <a:off x="3017400" y="3020487"/>
            <a:ext cx="3109200" cy="0"/>
          </a:xfrm>
          <a:prstGeom prst="straightConnector1">
            <a:avLst/>
          </a:prstGeom>
          <a:noFill/>
          <a:ln w="38100" cap="flat" cmpd="sng">
            <a:solidFill>
              <a:schemeClr val="accent3"/>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BB2007-200F-EB93-91F8-972F991A38B8}"/>
              </a:ext>
            </a:extLst>
          </p:cNvPr>
          <p:cNvSpPr>
            <a:spLocks noGrp="1"/>
          </p:cNvSpPr>
          <p:nvPr>
            <p:ph type="title"/>
          </p:nvPr>
        </p:nvSpPr>
        <p:spPr/>
        <p:txBody>
          <a:bodyPr/>
          <a:lstStyle/>
          <a:p>
            <a:pPr algn="l"/>
            <a:r>
              <a:rPr lang="en-US" dirty="0"/>
              <a:t>Tools</a:t>
            </a:r>
          </a:p>
        </p:txBody>
      </p:sp>
      <p:pic>
        <p:nvPicPr>
          <p:cNvPr id="10" name="Picture 9">
            <a:extLst>
              <a:ext uri="{FF2B5EF4-FFF2-40B4-BE49-F238E27FC236}">
                <a16:creationId xmlns:a16="http://schemas.microsoft.com/office/drawing/2014/main" id="{4169FE8D-48BB-80D4-B856-C61B9942C6AD}"/>
              </a:ext>
            </a:extLst>
          </p:cNvPr>
          <p:cNvPicPr>
            <a:picLocks noChangeAspect="1"/>
          </p:cNvPicPr>
          <p:nvPr/>
        </p:nvPicPr>
        <p:blipFill>
          <a:blip r:embed="rId2"/>
          <a:stretch>
            <a:fillRect/>
          </a:stretch>
        </p:blipFill>
        <p:spPr>
          <a:xfrm>
            <a:off x="1585354" y="1573079"/>
            <a:ext cx="2647977" cy="807633"/>
          </a:xfrm>
          <a:prstGeom prst="rect">
            <a:avLst/>
          </a:prstGeom>
        </p:spPr>
      </p:pic>
      <p:sp>
        <p:nvSpPr>
          <p:cNvPr id="11" name="TextBox 10">
            <a:extLst>
              <a:ext uri="{FF2B5EF4-FFF2-40B4-BE49-F238E27FC236}">
                <a16:creationId xmlns:a16="http://schemas.microsoft.com/office/drawing/2014/main" id="{39F5A6E0-5308-8DEB-FB4F-76B13D45726F}"/>
              </a:ext>
            </a:extLst>
          </p:cNvPr>
          <p:cNvSpPr txBox="1"/>
          <p:nvPr/>
        </p:nvSpPr>
        <p:spPr>
          <a:xfrm>
            <a:off x="1956840" y="2483446"/>
            <a:ext cx="1871133" cy="461665"/>
          </a:xfrm>
          <a:prstGeom prst="rect">
            <a:avLst/>
          </a:prstGeom>
          <a:noFill/>
        </p:spPr>
        <p:txBody>
          <a:bodyPr wrap="square" rtlCol="0">
            <a:spAutoFit/>
          </a:bodyPr>
          <a:lstStyle/>
          <a:p>
            <a:pPr algn="just"/>
            <a:r>
              <a:rPr lang="en-US" sz="2400" dirty="0">
                <a:latin typeface="Lexend Deca" panose="020B0604020202020204" charset="0"/>
              </a:rPr>
              <a:t>Python IDE</a:t>
            </a:r>
          </a:p>
        </p:txBody>
      </p:sp>
      <p:pic>
        <p:nvPicPr>
          <p:cNvPr id="3" name="Picture 2">
            <a:extLst>
              <a:ext uri="{FF2B5EF4-FFF2-40B4-BE49-F238E27FC236}">
                <a16:creationId xmlns:a16="http://schemas.microsoft.com/office/drawing/2014/main" id="{AD513F81-5B21-3E0B-1771-7DD4AA99E852}"/>
              </a:ext>
            </a:extLst>
          </p:cNvPr>
          <p:cNvPicPr>
            <a:picLocks noChangeAspect="1"/>
          </p:cNvPicPr>
          <p:nvPr/>
        </p:nvPicPr>
        <p:blipFill>
          <a:blip r:embed="rId3"/>
          <a:stretch>
            <a:fillRect/>
          </a:stretch>
        </p:blipFill>
        <p:spPr>
          <a:xfrm>
            <a:off x="5020732" y="1589054"/>
            <a:ext cx="2218270" cy="1247777"/>
          </a:xfrm>
          <a:prstGeom prst="rect">
            <a:avLst/>
          </a:prstGeom>
        </p:spPr>
      </p:pic>
      <p:cxnSp>
        <p:nvCxnSpPr>
          <p:cNvPr id="6" name="Straight Connector 5">
            <a:extLst>
              <a:ext uri="{FF2B5EF4-FFF2-40B4-BE49-F238E27FC236}">
                <a16:creationId xmlns:a16="http://schemas.microsoft.com/office/drawing/2014/main" id="{C27E0EB5-BBF8-CED2-2084-15C3054D861F}"/>
              </a:ext>
            </a:extLst>
          </p:cNvPr>
          <p:cNvCxnSpPr/>
          <p:nvPr/>
        </p:nvCxnSpPr>
        <p:spPr>
          <a:xfrm>
            <a:off x="4656665" y="1371600"/>
            <a:ext cx="0" cy="2844800"/>
          </a:xfrm>
          <a:prstGeom prst="line">
            <a:avLst/>
          </a:prstGeom>
          <a:ln>
            <a:prstDash val="dashDot"/>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7DFC13D-B395-1EC0-34BC-F4969FB04A97}"/>
              </a:ext>
            </a:extLst>
          </p:cNvPr>
          <p:cNvSpPr txBox="1"/>
          <p:nvPr/>
        </p:nvSpPr>
        <p:spPr>
          <a:xfrm>
            <a:off x="4673593" y="3069026"/>
            <a:ext cx="2971801" cy="954107"/>
          </a:xfrm>
          <a:prstGeom prst="rect">
            <a:avLst/>
          </a:prstGeom>
          <a:noFill/>
        </p:spPr>
        <p:txBody>
          <a:bodyPr wrap="square" rtlCol="0">
            <a:spAutoFit/>
          </a:bodyPr>
          <a:lstStyle/>
          <a:p>
            <a:pPr algn="ctr"/>
            <a:r>
              <a:rPr lang="en-US" b="0" i="0" dirty="0">
                <a:solidFill>
                  <a:srgbClr val="4D5156"/>
                </a:solidFill>
                <a:effectLst/>
                <a:latin typeface="arial" panose="020B0604020202020204" pitchFamily="34" charset="0"/>
              </a:rPr>
              <a:t>Tableau Software is an American interactive data visualization software company focused on business intelligence.</a:t>
            </a:r>
            <a:endParaRPr lang="en-US" dirty="0"/>
          </a:p>
        </p:txBody>
      </p:sp>
      <p:sp>
        <p:nvSpPr>
          <p:cNvPr id="12" name="TextBox 11">
            <a:extLst>
              <a:ext uri="{FF2B5EF4-FFF2-40B4-BE49-F238E27FC236}">
                <a16:creationId xmlns:a16="http://schemas.microsoft.com/office/drawing/2014/main" id="{6BB237EF-4FA4-ADBA-F4F5-8BEEBE83ECC7}"/>
              </a:ext>
            </a:extLst>
          </p:cNvPr>
          <p:cNvSpPr txBox="1"/>
          <p:nvPr/>
        </p:nvSpPr>
        <p:spPr>
          <a:xfrm>
            <a:off x="1303045" y="3046849"/>
            <a:ext cx="3353614" cy="954107"/>
          </a:xfrm>
          <a:prstGeom prst="rect">
            <a:avLst/>
          </a:prstGeom>
          <a:noFill/>
        </p:spPr>
        <p:txBody>
          <a:bodyPr wrap="square" rtlCol="0">
            <a:spAutoFit/>
          </a:bodyPr>
          <a:lstStyle/>
          <a:p>
            <a:pPr algn="ctr"/>
            <a:r>
              <a:rPr lang="en-US" b="0" i="0" dirty="0">
                <a:solidFill>
                  <a:srgbClr val="4D5156"/>
                </a:solidFill>
                <a:effectLst/>
                <a:latin typeface="arial" panose="020B0604020202020204" pitchFamily="34" charset="0"/>
              </a:rPr>
              <a:t>Spyder is an open-source cross-platform integrated development environment for scientific programming in the Python language.</a:t>
            </a:r>
            <a:endParaRPr lang="en-US" dirty="0"/>
          </a:p>
        </p:txBody>
      </p:sp>
    </p:spTree>
    <p:extLst>
      <p:ext uri="{BB962C8B-B14F-4D97-AF65-F5344CB8AC3E}">
        <p14:creationId xmlns:p14="http://schemas.microsoft.com/office/powerpoint/2010/main" val="705276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2"/>
          <p:cNvSpPr txBox="1">
            <a:spLocks noGrp="1"/>
          </p:cNvSpPr>
          <p:nvPr>
            <p:ph type="title"/>
          </p:nvPr>
        </p:nvSpPr>
        <p:spPr>
          <a:xfrm>
            <a:off x="4090951" y="1788150"/>
            <a:ext cx="3084592" cy="156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US" dirty="0"/>
            </a:br>
            <a:r>
              <a:rPr lang="en-US" dirty="0"/>
              <a:t>Data </a:t>
            </a:r>
            <a:br>
              <a:rPr lang="en-US" dirty="0"/>
            </a:br>
            <a:r>
              <a:rPr lang="en-US" dirty="0"/>
              <a:t>Cleaning</a:t>
            </a:r>
            <a:endParaRPr lang="en-US" b="1" dirty="0"/>
          </a:p>
        </p:txBody>
      </p:sp>
      <p:cxnSp>
        <p:nvCxnSpPr>
          <p:cNvPr id="363" name="Google Shape;363;p42"/>
          <p:cNvCxnSpPr/>
          <p:nvPr/>
        </p:nvCxnSpPr>
        <p:spPr>
          <a:xfrm>
            <a:off x="4330659" y="3355350"/>
            <a:ext cx="2496000" cy="0"/>
          </a:xfrm>
          <a:prstGeom prst="straightConnector1">
            <a:avLst/>
          </a:prstGeom>
          <a:noFill/>
          <a:ln w="38100" cap="flat" cmpd="sng">
            <a:solidFill>
              <a:schemeClr val="lt2"/>
            </a:solidFill>
            <a:prstDash val="solid"/>
            <a:round/>
            <a:headEnd type="none" w="med" len="med"/>
            <a:tailEnd type="none" w="med" len="med"/>
          </a:ln>
        </p:spPr>
      </p:cxnSp>
      <p:sp>
        <p:nvSpPr>
          <p:cNvPr id="2" name="Google Shape;361;p42">
            <a:extLst>
              <a:ext uri="{FF2B5EF4-FFF2-40B4-BE49-F238E27FC236}">
                <a16:creationId xmlns:a16="http://schemas.microsoft.com/office/drawing/2014/main" id="{E03B361D-26D0-8D99-EDF2-27B3CAE950FC}"/>
              </a:ext>
            </a:extLst>
          </p:cNvPr>
          <p:cNvSpPr txBox="1">
            <a:spLocks/>
          </p:cNvSpPr>
          <p:nvPr/>
        </p:nvSpPr>
        <p:spPr>
          <a:xfrm>
            <a:off x="2122606" y="1498604"/>
            <a:ext cx="2151419" cy="21335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Lexend Deca"/>
              <a:buNone/>
              <a:defRPr sz="4800" b="0" i="0" u="none" strike="noStrike" cap="none">
                <a:solidFill>
                  <a:schemeClr val="dk1"/>
                </a:solidFill>
                <a:latin typeface="Lexend Deca"/>
                <a:ea typeface="Lexend Deca"/>
                <a:cs typeface="Lexend Deca"/>
                <a:sym typeface="Lexend Deca"/>
              </a:defRPr>
            </a:lvl1pPr>
            <a:lvl2pPr marR="0" lvl="1" algn="ctr" rtl="0">
              <a:lnSpc>
                <a:spcPct val="100000"/>
              </a:lnSpc>
              <a:spcBef>
                <a:spcPts val="0"/>
              </a:spcBef>
              <a:spcAft>
                <a:spcPts val="0"/>
              </a:spcAft>
              <a:buClr>
                <a:schemeClr val="dk1"/>
              </a:buClr>
              <a:buSzPts val="3600"/>
              <a:buFont typeface="Lexend Deca"/>
              <a:buNone/>
              <a:defRPr sz="3600" b="0" i="0" u="none" strike="noStrike" cap="none">
                <a:solidFill>
                  <a:schemeClr val="dk1"/>
                </a:solidFill>
                <a:latin typeface="Lexend Deca"/>
                <a:ea typeface="Lexend Deca"/>
                <a:cs typeface="Lexend Deca"/>
                <a:sym typeface="Lexend Deca"/>
              </a:defRPr>
            </a:lvl2pPr>
            <a:lvl3pPr marR="0" lvl="2" algn="ctr" rtl="0">
              <a:lnSpc>
                <a:spcPct val="100000"/>
              </a:lnSpc>
              <a:spcBef>
                <a:spcPts val="0"/>
              </a:spcBef>
              <a:spcAft>
                <a:spcPts val="0"/>
              </a:spcAft>
              <a:buClr>
                <a:schemeClr val="dk1"/>
              </a:buClr>
              <a:buSzPts val="3600"/>
              <a:buFont typeface="Lexend Deca"/>
              <a:buNone/>
              <a:defRPr sz="3600" b="0" i="0" u="none" strike="noStrike" cap="none">
                <a:solidFill>
                  <a:schemeClr val="dk1"/>
                </a:solidFill>
                <a:latin typeface="Lexend Deca"/>
                <a:ea typeface="Lexend Deca"/>
                <a:cs typeface="Lexend Deca"/>
                <a:sym typeface="Lexend Deca"/>
              </a:defRPr>
            </a:lvl3pPr>
            <a:lvl4pPr marR="0" lvl="3" algn="ctr" rtl="0">
              <a:lnSpc>
                <a:spcPct val="100000"/>
              </a:lnSpc>
              <a:spcBef>
                <a:spcPts val="0"/>
              </a:spcBef>
              <a:spcAft>
                <a:spcPts val="0"/>
              </a:spcAft>
              <a:buClr>
                <a:schemeClr val="dk1"/>
              </a:buClr>
              <a:buSzPts val="3600"/>
              <a:buFont typeface="Lexend Deca"/>
              <a:buNone/>
              <a:defRPr sz="3600" b="0" i="0" u="none" strike="noStrike" cap="none">
                <a:solidFill>
                  <a:schemeClr val="dk1"/>
                </a:solidFill>
                <a:latin typeface="Lexend Deca"/>
                <a:ea typeface="Lexend Deca"/>
                <a:cs typeface="Lexend Deca"/>
                <a:sym typeface="Lexend Deca"/>
              </a:defRPr>
            </a:lvl4pPr>
            <a:lvl5pPr marR="0" lvl="4" algn="ctr" rtl="0">
              <a:lnSpc>
                <a:spcPct val="100000"/>
              </a:lnSpc>
              <a:spcBef>
                <a:spcPts val="0"/>
              </a:spcBef>
              <a:spcAft>
                <a:spcPts val="0"/>
              </a:spcAft>
              <a:buClr>
                <a:schemeClr val="dk1"/>
              </a:buClr>
              <a:buSzPts val="3600"/>
              <a:buFont typeface="Lexend Deca"/>
              <a:buNone/>
              <a:defRPr sz="3600" b="0" i="0" u="none" strike="noStrike" cap="none">
                <a:solidFill>
                  <a:schemeClr val="dk1"/>
                </a:solidFill>
                <a:latin typeface="Lexend Deca"/>
                <a:ea typeface="Lexend Deca"/>
                <a:cs typeface="Lexend Deca"/>
                <a:sym typeface="Lexend Deca"/>
              </a:defRPr>
            </a:lvl5pPr>
            <a:lvl6pPr marR="0" lvl="5" algn="ctr" rtl="0">
              <a:lnSpc>
                <a:spcPct val="100000"/>
              </a:lnSpc>
              <a:spcBef>
                <a:spcPts val="0"/>
              </a:spcBef>
              <a:spcAft>
                <a:spcPts val="0"/>
              </a:spcAft>
              <a:buClr>
                <a:schemeClr val="dk1"/>
              </a:buClr>
              <a:buSzPts val="3600"/>
              <a:buFont typeface="Lexend Deca"/>
              <a:buNone/>
              <a:defRPr sz="3600" b="0" i="0" u="none" strike="noStrike" cap="none">
                <a:solidFill>
                  <a:schemeClr val="dk1"/>
                </a:solidFill>
                <a:latin typeface="Lexend Deca"/>
                <a:ea typeface="Lexend Deca"/>
                <a:cs typeface="Lexend Deca"/>
                <a:sym typeface="Lexend Deca"/>
              </a:defRPr>
            </a:lvl6pPr>
            <a:lvl7pPr marR="0" lvl="6" algn="ctr" rtl="0">
              <a:lnSpc>
                <a:spcPct val="100000"/>
              </a:lnSpc>
              <a:spcBef>
                <a:spcPts val="0"/>
              </a:spcBef>
              <a:spcAft>
                <a:spcPts val="0"/>
              </a:spcAft>
              <a:buClr>
                <a:schemeClr val="dk1"/>
              </a:buClr>
              <a:buSzPts val="3600"/>
              <a:buFont typeface="Lexend Deca"/>
              <a:buNone/>
              <a:defRPr sz="3600" b="0" i="0" u="none" strike="noStrike" cap="none">
                <a:solidFill>
                  <a:schemeClr val="dk1"/>
                </a:solidFill>
                <a:latin typeface="Lexend Deca"/>
                <a:ea typeface="Lexend Deca"/>
                <a:cs typeface="Lexend Deca"/>
                <a:sym typeface="Lexend Deca"/>
              </a:defRPr>
            </a:lvl7pPr>
            <a:lvl8pPr marR="0" lvl="7" algn="ctr" rtl="0">
              <a:lnSpc>
                <a:spcPct val="100000"/>
              </a:lnSpc>
              <a:spcBef>
                <a:spcPts val="0"/>
              </a:spcBef>
              <a:spcAft>
                <a:spcPts val="0"/>
              </a:spcAft>
              <a:buClr>
                <a:schemeClr val="dk1"/>
              </a:buClr>
              <a:buSzPts val="3600"/>
              <a:buFont typeface="Lexend Deca"/>
              <a:buNone/>
              <a:defRPr sz="3600" b="0" i="0" u="none" strike="noStrike" cap="none">
                <a:solidFill>
                  <a:schemeClr val="dk1"/>
                </a:solidFill>
                <a:latin typeface="Lexend Deca"/>
                <a:ea typeface="Lexend Deca"/>
                <a:cs typeface="Lexend Deca"/>
                <a:sym typeface="Lexend Deca"/>
              </a:defRPr>
            </a:lvl8pPr>
            <a:lvl9pPr marR="0" lvl="8" algn="ctr" rtl="0">
              <a:lnSpc>
                <a:spcPct val="100000"/>
              </a:lnSpc>
              <a:spcBef>
                <a:spcPts val="0"/>
              </a:spcBef>
              <a:spcAft>
                <a:spcPts val="0"/>
              </a:spcAft>
              <a:buClr>
                <a:schemeClr val="dk1"/>
              </a:buClr>
              <a:buSzPts val="3600"/>
              <a:buFont typeface="Lexend Deca"/>
              <a:buNone/>
              <a:defRPr sz="3600" b="0" i="0" u="none" strike="noStrike" cap="none">
                <a:solidFill>
                  <a:schemeClr val="dk1"/>
                </a:solidFill>
                <a:latin typeface="Lexend Deca"/>
                <a:ea typeface="Lexend Deca"/>
                <a:cs typeface="Lexend Deca"/>
                <a:sym typeface="Lexend Deca"/>
              </a:defRPr>
            </a:lvl9pPr>
          </a:lstStyle>
          <a:p>
            <a:r>
              <a:rPr lang="en-US" sz="13000" dirty="0"/>
              <a:t>02</a:t>
            </a:r>
            <a:endParaRPr lang="en-US" sz="13000" b="1" dirty="0"/>
          </a:p>
        </p:txBody>
      </p:sp>
    </p:spTree>
    <p:extLst>
      <p:ext uri="{BB962C8B-B14F-4D97-AF65-F5344CB8AC3E}">
        <p14:creationId xmlns:p14="http://schemas.microsoft.com/office/powerpoint/2010/main" val="82943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293A59-DAA0-B3C2-9D03-07A4F6CEEEE0}"/>
              </a:ext>
            </a:extLst>
          </p:cNvPr>
          <p:cNvSpPr>
            <a:spLocks noGrp="1"/>
          </p:cNvSpPr>
          <p:nvPr>
            <p:ph type="title"/>
          </p:nvPr>
        </p:nvSpPr>
        <p:spPr>
          <a:xfrm>
            <a:off x="88777" y="110066"/>
            <a:ext cx="7704000" cy="572700"/>
          </a:xfrm>
        </p:spPr>
        <p:txBody>
          <a:bodyPr/>
          <a:lstStyle/>
          <a:p>
            <a:r>
              <a:rPr lang="en-US" dirty="0"/>
              <a:t>Check Missing Values</a:t>
            </a:r>
          </a:p>
        </p:txBody>
      </p:sp>
      <p:pic>
        <p:nvPicPr>
          <p:cNvPr id="6" name="Picture 5">
            <a:extLst>
              <a:ext uri="{FF2B5EF4-FFF2-40B4-BE49-F238E27FC236}">
                <a16:creationId xmlns:a16="http://schemas.microsoft.com/office/drawing/2014/main" id="{6412C243-5843-05DA-7CC3-896CC1D58EB5}"/>
              </a:ext>
            </a:extLst>
          </p:cNvPr>
          <p:cNvPicPr>
            <a:picLocks noChangeAspect="1"/>
          </p:cNvPicPr>
          <p:nvPr/>
        </p:nvPicPr>
        <p:blipFill>
          <a:blip r:embed="rId2"/>
          <a:stretch>
            <a:fillRect/>
          </a:stretch>
        </p:blipFill>
        <p:spPr>
          <a:xfrm>
            <a:off x="198848" y="1302726"/>
            <a:ext cx="4072144" cy="2862875"/>
          </a:xfrm>
          <a:prstGeom prst="rect">
            <a:avLst/>
          </a:prstGeom>
        </p:spPr>
      </p:pic>
      <p:pic>
        <p:nvPicPr>
          <p:cNvPr id="10" name="Picture 9">
            <a:extLst>
              <a:ext uri="{FF2B5EF4-FFF2-40B4-BE49-F238E27FC236}">
                <a16:creationId xmlns:a16="http://schemas.microsoft.com/office/drawing/2014/main" id="{CCAB3EB2-86B6-819C-61E3-8CD6A9B92397}"/>
              </a:ext>
            </a:extLst>
          </p:cNvPr>
          <p:cNvPicPr>
            <a:picLocks noChangeAspect="1"/>
          </p:cNvPicPr>
          <p:nvPr/>
        </p:nvPicPr>
        <p:blipFill>
          <a:blip r:embed="rId3"/>
          <a:stretch>
            <a:fillRect/>
          </a:stretch>
        </p:blipFill>
        <p:spPr>
          <a:xfrm>
            <a:off x="4401012" y="1302725"/>
            <a:ext cx="4544140" cy="2862875"/>
          </a:xfrm>
          <a:prstGeom prst="rect">
            <a:avLst/>
          </a:prstGeom>
        </p:spPr>
      </p:pic>
      <p:sp>
        <p:nvSpPr>
          <p:cNvPr id="11" name="TextBox 10">
            <a:extLst>
              <a:ext uri="{FF2B5EF4-FFF2-40B4-BE49-F238E27FC236}">
                <a16:creationId xmlns:a16="http://schemas.microsoft.com/office/drawing/2014/main" id="{ED986542-9AB2-A9F9-C7F7-6D6C27698788}"/>
              </a:ext>
            </a:extLst>
          </p:cNvPr>
          <p:cNvSpPr txBox="1"/>
          <p:nvPr/>
        </p:nvSpPr>
        <p:spPr>
          <a:xfrm>
            <a:off x="97248" y="977899"/>
            <a:ext cx="758541" cy="307777"/>
          </a:xfrm>
          <a:prstGeom prst="rect">
            <a:avLst/>
          </a:prstGeom>
          <a:noFill/>
        </p:spPr>
        <p:txBody>
          <a:bodyPr wrap="none" rtlCol="0">
            <a:spAutoFit/>
          </a:bodyPr>
          <a:lstStyle/>
          <a:p>
            <a:r>
              <a:rPr lang="en-US" dirty="0">
                <a:latin typeface="Lexend Deca" panose="020B0604020202020204" charset="0"/>
              </a:rPr>
              <a:t>Query:</a:t>
            </a:r>
          </a:p>
        </p:txBody>
      </p:sp>
      <p:sp>
        <p:nvSpPr>
          <p:cNvPr id="12" name="TextBox 11">
            <a:extLst>
              <a:ext uri="{FF2B5EF4-FFF2-40B4-BE49-F238E27FC236}">
                <a16:creationId xmlns:a16="http://schemas.microsoft.com/office/drawing/2014/main" id="{282BD634-4EB6-1E7B-1F7C-4252EF2A9A80}"/>
              </a:ext>
            </a:extLst>
          </p:cNvPr>
          <p:cNvSpPr txBox="1"/>
          <p:nvPr/>
        </p:nvSpPr>
        <p:spPr>
          <a:xfrm>
            <a:off x="4302513" y="977898"/>
            <a:ext cx="837089" cy="307777"/>
          </a:xfrm>
          <a:prstGeom prst="rect">
            <a:avLst/>
          </a:prstGeom>
          <a:noFill/>
        </p:spPr>
        <p:txBody>
          <a:bodyPr wrap="none" rtlCol="0">
            <a:spAutoFit/>
          </a:bodyPr>
          <a:lstStyle/>
          <a:p>
            <a:r>
              <a:rPr lang="en-US" dirty="0">
                <a:latin typeface="Lexend Deca" panose="020B0604020202020204" charset="0"/>
              </a:rPr>
              <a:t>Output:</a:t>
            </a:r>
          </a:p>
        </p:txBody>
      </p:sp>
    </p:spTree>
    <p:extLst>
      <p:ext uri="{BB962C8B-B14F-4D97-AF65-F5344CB8AC3E}">
        <p14:creationId xmlns:p14="http://schemas.microsoft.com/office/powerpoint/2010/main" val="4228521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293A59-DAA0-B3C2-9D03-07A4F6CEEEE0}"/>
              </a:ext>
            </a:extLst>
          </p:cNvPr>
          <p:cNvSpPr>
            <a:spLocks noGrp="1"/>
          </p:cNvSpPr>
          <p:nvPr>
            <p:ph type="title"/>
          </p:nvPr>
        </p:nvSpPr>
        <p:spPr>
          <a:xfrm>
            <a:off x="88777" y="110066"/>
            <a:ext cx="7704000" cy="572700"/>
          </a:xfrm>
        </p:spPr>
        <p:txBody>
          <a:bodyPr/>
          <a:lstStyle/>
          <a:p>
            <a:pPr algn="ctr"/>
            <a:r>
              <a:rPr lang="en-US" dirty="0"/>
              <a:t>Check Missing Values</a:t>
            </a:r>
          </a:p>
        </p:txBody>
      </p:sp>
      <p:sp>
        <p:nvSpPr>
          <p:cNvPr id="12" name="TextBox 11">
            <a:extLst>
              <a:ext uri="{FF2B5EF4-FFF2-40B4-BE49-F238E27FC236}">
                <a16:creationId xmlns:a16="http://schemas.microsoft.com/office/drawing/2014/main" id="{282BD634-4EB6-1E7B-1F7C-4252EF2A9A80}"/>
              </a:ext>
            </a:extLst>
          </p:cNvPr>
          <p:cNvSpPr txBox="1"/>
          <p:nvPr/>
        </p:nvSpPr>
        <p:spPr>
          <a:xfrm>
            <a:off x="1599325" y="815485"/>
            <a:ext cx="837089" cy="307777"/>
          </a:xfrm>
          <a:prstGeom prst="rect">
            <a:avLst/>
          </a:prstGeom>
          <a:noFill/>
        </p:spPr>
        <p:txBody>
          <a:bodyPr wrap="none" rtlCol="0">
            <a:spAutoFit/>
          </a:bodyPr>
          <a:lstStyle/>
          <a:p>
            <a:r>
              <a:rPr lang="en-US" dirty="0">
                <a:latin typeface="Lexend Deca" panose="020B0604020202020204" charset="0"/>
              </a:rPr>
              <a:t>Output:</a:t>
            </a:r>
          </a:p>
        </p:txBody>
      </p:sp>
      <p:pic>
        <p:nvPicPr>
          <p:cNvPr id="3" name="Picture 2">
            <a:extLst>
              <a:ext uri="{FF2B5EF4-FFF2-40B4-BE49-F238E27FC236}">
                <a16:creationId xmlns:a16="http://schemas.microsoft.com/office/drawing/2014/main" id="{BAB4FC40-DC98-D693-7BDD-690236D884D2}"/>
              </a:ext>
            </a:extLst>
          </p:cNvPr>
          <p:cNvPicPr>
            <a:picLocks noChangeAspect="1"/>
          </p:cNvPicPr>
          <p:nvPr/>
        </p:nvPicPr>
        <p:blipFill rotWithShape="1">
          <a:blip r:embed="rId2"/>
          <a:srcRect l="26018" t="11358" r="48426" b="12263"/>
          <a:stretch/>
        </p:blipFill>
        <p:spPr>
          <a:xfrm>
            <a:off x="1697146" y="1123262"/>
            <a:ext cx="2243631" cy="3771899"/>
          </a:xfrm>
          <a:prstGeom prst="rect">
            <a:avLst/>
          </a:prstGeom>
        </p:spPr>
      </p:pic>
      <p:sp>
        <p:nvSpPr>
          <p:cNvPr id="5" name="TextBox 4">
            <a:extLst>
              <a:ext uri="{FF2B5EF4-FFF2-40B4-BE49-F238E27FC236}">
                <a16:creationId xmlns:a16="http://schemas.microsoft.com/office/drawing/2014/main" id="{8CF52A32-EED6-C84A-98A2-BAD891F3CC5F}"/>
              </a:ext>
            </a:extLst>
          </p:cNvPr>
          <p:cNvSpPr txBox="1"/>
          <p:nvPr/>
        </p:nvSpPr>
        <p:spPr>
          <a:xfrm>
            <a:off x="4080933" y="2266033"/>
            <a:ext cx="3987800" cy="1077218"/>
          </a:xfrm>
          <a:prstGeom prst="rect">
            <a:avLst/>
          </a:prstGeom>
          <a:noFill/>
        </p:spPr>
        <p:txBody>
          <a:bodyPr wrap="square" rtlCol="0">
            <a:spAutoFit/>
          </a:bodyPr>
          <a:lstStyle/>
          <a:p>
            <a:r>
              <a:rPr lang="en-US" sz="1600" dirty="0">
                <a:latin typeface="Lexend Deca" panose="020B0604020202020204" charset="0"/>
              </a:rPr>
              <a:t>As the output based on this picture and before, we can said that there are no missing values. So we can continue our data cleaning.</a:t>
            </a:r>
          </a:p>
        </p:txBody>
      </p:sp>
    </p:spTree>
    <p:extLst>
      <p:ext uri="{BB962C8B-B14F-4D97-AF65-F5344CB8AC3E}">
        <p14:creationId xmlns:p14="http://schemas.microsoft.com/office/powerpoint/2010/main" val="1687553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293A59-DAA0-B3C2-9D03-07A4F6CEEEE0}"/>
              </a:ext>
            </a:extLst>
          </p:cNvPr>
          <p:cNvSpPr>
            <a:spLocks noGrp="1"/>
          </p:cNvSpPr>
          <p:nvPr>
            <p:ph type="title"/>
          </p:nvPr>
        </p:nvSpPr>
        <p:spPr>
          <a:xfrm>
            <a:off x="88777" y="110066"/>
            <a:ext cx="7704000" cy="572700"/>
          </a:xfrm>
        </p:spPr>
        <p:txBody>
          <a:bodyPr/>
          <a:lstStyle/>
          <a:p>
            <a:pPr algn="l"/>
            <a:r>
              <a:rPr lang="en-US" b="0" i="0" dirty="0">
                <a:solidFill>
                  <a:srgbClr val="292929"/>
                </a:solidFill>
                <a:effectLst/>
                <a:latin typeface="Lexend Deca" panose="020B0604020202020204" charset="0"/>
              </a:rPr>
              <a:t>Correct data format</a:t>
            </a:r>
          </a:p>
        </p:txBody>
      </p:sp>
      <p:sp>
        <p:nvSpPr>
          <p:cNvPr id="11" name="TextBox 10">
            <a:extLst>
              <a:ext uri="{FF2B5EF4-FFF2-40B4-BE49-F238E27FC236}">
                <a16:creationId xmlns:a16="http://schemas.microsoft.com/office/drawing/2014/main" id="{ED986542-9AB2-A9F9-C7F7-6D6C27698788}"/>
              </a:ext>
            </a:extLst>
          </p:cNvPr>
          <p:cNvSpPr txBox="1"/>
          <p:nvPr/>
        </p:nvSpPr>
        <p:spPr>
          <a:xfrm>
            <a:off x="97248" y="808561"/>
            <a:ext cx="758541" cy="307777"/>
          </a:xfrm>
          <a:prstGeom prst="rect">
            <a:avLst/>
          </a:prstGeom>
          <a:noFill/>
        </p:spPr>
        <p:txBody>
          <a:bodyPr wrap="none" rtlCol="0">
            <a:spAutoFit/>
          </a:bodyPr>
          <a:lstStyle/>
          <a:p>
            <a:r>
              <a:rPr lang="en-US" dirty="0">
                <a:latin typeface="Lexend Deca" panose="020B0604020202020204" charset="0"/>
              </a:rPr>
              <a:t>Query:</a:t>
            </a:r>
          </a:p>
        </p:txBody>
      </p:sp>
      <p:sp>
        <p:nvSpPr>
          <p:cNvPr id="12" name="TextBox 11">
            <a:extLst>
              <a:ext uri="{FF2B5EF4-FFF2-40B4-BE49-F238E27FC236}">
                <a16:creationId xmlns:a16="http://schemas.microsoft.com/office/drawing/2014/main" id="{282BD634-4EB6-1E7B-1F7C-4252EF2A9A80}"/>
              </a:ext>
            </a:extLst>
          </p:cNvPr>
          <p:cNvSpPr txBox="1"/>
          <p:nvPr/>
        </p:nvSpPr>
        <p:spPr>
          <a:xfrm>
            <a:off x="97248" y="2137831"/>
            <a:ext cx="837089" cy="307777"/>
          </a:xfrm>
          <a:prstGeom prst="rect">
            <a:avLst/>
          </a:prstGeom>
          <a:noFill/>
        </p:spPr>
        <p:txBody>
          <a:bodyPr wrap="none" rtlCol="0">
            <a:spAutoFit/>
          </a:bodyPr>
          <a:lstStyle/>
          <a:p>
            <a:r>
              <a:rPr lang="en-US" dirty="0">
                <a:latin typeface="Lexend Deca" panose="020B0604020202020204" charset="0"/>
              </a:rPr>
              <a:t>Output:</a:t>
            </a:r>
          </a:p>
        </p:txBody>
      </p:sp>
      <p:pic>
        <p:nvPicPr>
          <p:cNvPr id="3" name="Picture 2">
            <a:extLst>
              <a:ext uri="{FF2B5EF4-FFF2-40B4-BE49-F238E27FC236}">
                <a16:creationId xmlns:a16="http://schemas.microsoft.com/office/drawing/2014/main" id="{02757FB2-5C92-6CB6-439C-1459020EFBB6}"/>
              </a:ext>
            </a:extLst>
          </p:cNvPr>
          <p:cNvPicPr>
            <a:picLocks noChangeAspect="1"/>
          </p:cNvPicPr>
          <p:nvPr/>
        </p:nvPicPr>
        <p:blipFill rotWithShape="1">
          <a:blip r:embed="rId2"/>
          <a:srcRect l="5093" t="46420" r="83796" b="47596"/>
          <a:stretch/>
        </p:blipFill>
        <p:spPr>
          <a:xfrm>
            <a:off x="186267" y="1116336"/>
            <a:ext cx="2959406" cy="896493"/>
          </a:xfrm>
          <a:prstGeom prst="rect">
            <a:avLst/>
          </a:prstGeom>
        </p:spPr>
      </p:pic>
      <p:pic>
        <p:nvPicPr>
          <p:cNvPr id="7" name="Picture 6">
            <a:extLst>
              <a:ext uri="{FF2B5EF4-FFF2-40B4-BE49-F238E27FC236}">
                <a16:creationId xmlns:a16="http://schemas.microsoft.com/office/drawing/2014/main" id="{50FEC0ED-E939-DE1C-5486-384656D15376}"/>
              </a:ext>
            </a:extLst>
          </p:cNvPr>
          <p:cNvPicPr>
            <a:picLocks noChangeAspect="1"/>
          </p:cNvPicPr>
          <p:nvPr/>
        </p:nvPicPr>
        <p:blipFill rotWithShape="1">
          <a:blip r:embed="rId3"/>
          <a:srcRect l="50000" t="51863" r="31574" b="26582"/>
          <a:stretch/>
        </p:blipFill>
        <p:spPr>
          <a:xfrm>
            <a:off x="186267" y="2506134"/>
            <a:ext cx="2959406" cy="1947334"/>
          </a:xfrm>
          <a:prstGeom prst="rect">
            <a:avLst/>
          </a:prstGeom>
        </p:spPr>
      </p:pic>
      <p:sp>
        <p:nvSpPr>
          <p:cNvPr id="8" name="TextBox 7">
            <a:extLst>
              <a:ext uri="{FF2B5EF4-FFF2-40B4-BE49-F238E27FC236}">
                <a16:creationId xmlns:a16="http://schemas.microsoft.com/office/drawing/2014/main" id="{D2BE14EE-0E48-6E32-CD58-EC866795E7AE}"/>
              </a:ext>
            </a:extLst>
          </p:cNvPr>
          <p:cNvSpPr txBox="1"/>
          <p:nvPr/>
        </p:nvSpPr>
        <p:spPr>
          <a:xfrm>
            <a:off x="3534044" y="3063670"/>
            <a:ext cx="4106333" cy="830997"/>
          </a:xfrm>
          <a:prstGeom prst="rect">
            <a:avLst/>
          </a:prstGeom>
          <a:noFill/>
        </p:spPr>
        <p:txBody>
          <a:bodyPr wrap="square" rtlCol="0">
            <a:spAutoFit/>
          </a:bodyPr>
          <a:lstStyle/>
          <a:p>
            <a:r>
              <a:rPr lang="en-US" sz="1600" dirty="0">
                <a:latin typeface="Lexend Deca" panose="020B0604020202020204" charset="0"/>
              </a:rPr>
              <a:t>After we checked, for each column has the right datatype so we don’t need to change into others datatype.</a:t>
            </a:r>
          </a:p>
        </p:txBody>
      </p:sp>
    </p:spTree>
    <p:extLst>
      <p:ext uri="{BB962C8B-B14F-4D97-AF65-F5344CB8AC3E}">
        <p14:creationId xmlns:p14="http://schemas.microsoft.com/office/powerpoint/2010/main" val="353575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2"/>
          <p:cNvSpPr txBox="1">
            <a:spLocks noGrp="1"/>
          </p:cNvSpPr>
          <p:nvPr>
            <p:ph type="title"/>
          </p:nvPr>
        </p:nvSpPr>
        <p:spPr>
          <a:xfrm>
            <a:off x="3515217" y="1805949"/>
            <a:ext cx="5053049" cy="1549401"/>
          </a:xfrm>
          <a:prstGeom prst="rect">
            <a:avLst/>
          </a:prstGeom>
        </p:spPr>
        <p:txBody>
          <a:bodyPr spcFirstLastPara="1" wrap="square" lIns="91425" tIns="91425" rIns="91425" bIns="91425" anchor="b" anchorCtr="0">
            <a:noAutofit/>
          </a:bodyPr>
          <a:lstStyle/>
          <a:p>
            <a:br>
              <a:rPr lang="en-US" dirty="0"/>
            </a:br>
            <a:r>
              <a:rPr lang="en-US" sz="4800" i="0" dirty="0">
                <a:solidFill>
                  <a:srgbClr val="292929"/>
                </a:solidFill>
                <a:effectLst/>
                <a:latin typeface="Lexend Deca" panose="020B0604020202020204" charset="0"/>
              </a:rPr>
              <a:t>Exploratory Data Analysis</a:t>
            </a:r>
            <a:endParaRPr lang="en-US" b="1" dirty="0"/>
          </a:p>
        </p:txBody>
      </p:sp>
      <p:cxnSp>
        <p:nvCxnSpPr>
          <p:cNvPr id="363" name="Google Shape;363;p42"/>
          <p:cNvCxnSpPr>
            <a:cxnSpLocks/>
          </p:cNvCxnSpPr>
          <p:nvPr/>
        </p:nvCxnSpPr>
        <p:spPr>
          <a:xfrm>
            <a:off x="3687189" y="3355350"/>
            <a:ext cx="3949744" cy="0"/>
          </a:xfrm>
          <a:prstGeom prst="straightConnector1">
            <a:avLst/>
          </a:prstGeom>
          <a:noFill/>
          <a:ln w="38100" cap="flat" cmpd="sng">
            <a:solidFill>
              <a:schemeClr val="lt2"/>
            </a:solidFill>
            <a:prstDash val="solid"/>
            <a:round/>
            <a:headEnd type="none" w="med" len="med"/>
            <a:tailEnd type="none" w="med" len="med"/>
          </a:ln>
        </p:spPr>
      </p:cxnSp>
      <p:sp>
        <p:nvSpPr>
          <p:cNvPr id="2" name="Google Shape;361;p42">
            <a:extLst>
              <a:ext uri="{FF2B5EF4-FFF2-40B4-BE49-F238E27FC236}">
                <a16:creationId xmlns:a16="http://schemas.microsoft.com/office/drawing/2014/main" id="{E03B361D-26D0-8D99-EDF2-27B3CAE950FC}"/>
              </a:ext>
            </a:extLst>
          </p:cNvPr>
          <p:cNvSpPr txBox="1">
            <a:spLocks/>
          </p:cNvSpPr>
          <p:nvPr/>
        </p:nvSpPr>
        <p:spPr>
          <a:xfrm>
            <a:off x="1546872" y="1498604"/>
            <a:ext cx="2151419" cy="21335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Lexend Deca"/>
              <a:buNone/>
              <a:defRPr sz="4800" b="0" i="0" u="none" strike="noStrike" cap="none">
                <a:solidFill>
                  <a:schemeClr val="dk1"/>
                </a:solidFill>
                <a:latin typeface="Lexend Deca"/>
                <a:ea typeface="Lexend Deca"/>
                <a:cs typeface="Lexend Deca"/>
                <a:sym typeface="Lexend Deca"/>
              </a:defRPr>
            </a:lvl1pPr>
            <a:lvl2pPr marR="0" lvl="1" algn="ctr" rtl="0">
              <a:lnSpc>
                <a:spcPct val="100000"/>
              </a:lnSpc>
              <a:spcBef>
                <a:spcPts val="0"/>
              </a:spcBef>
              <a:spcAft>
                <a:spcPts val="0"/>
              </a:spcAft>
              <a:buClr>
                <a:schemeClr val="dk1"/>
              </a:buClr>
              <a:buSzPts val="3600"/>
              <a:buFont typeface="Lexend Deca"/>
              <a:buNone/>
              <a:defRPr sz="3600" b="0" i="0" u="none" strike="noStrike" cap="none">
                <a:solidFill>
                  <a:schemeClr val="dk1"/>
                </a:solidFill>
                <a:latin typeface="Lexend Deca"/>
                <a:ea typeface="Lexend Deca"/>
                <a:cs typeface="Lexend Deca"/>
                <a:sym typeface="Lexend Deca"/>
              </a:defRPr>
            </a:lvl2pPr>
            <a:lvl3pPr marR="0" lvl="2" algn="ctr" rtl="0">
              <a:lnSpc>
                <a:spcPct val="100000"/>
              </a:lnSpc>
              <a:spcBef>
                <a:spcPts val="0"/>
              </a:spcBef>
              <a:spcAft>
                <a:spcPts val="0"/>
              </a:spcAft>
              <a:buClr>
                <a:schemeClr val="dk1"/>
              </a:buClr>
              <a:buSzPts val="3600"/>
              <a:buFont typeface="Lexend Deca"/>
              <a:buNone/>
              <a:defRPr sz="3600" b="0" i="0" u="none" strike="noStrike" cap="none">
                <a:solidFill>
                  <a:schemeClr val="dk1"/>
                </a:solidFill>
                <a:latin typeface="Lexend Deca"/>
                <a:ea typeface="Lexend Deca"/>
                <a:cs typeface="Lexend Deca"/>
                <a:sym typeface="Lexend Deca"/>
              </a:defRPr>
            </a:lvl3pPr>
            <a:lvl4pPr marR="0" lvl="3" algn="ctr" rtl="0">
              <a:lnSpc>
                <a:spcPct val="100000"/>
              </a:lnSpc>
              <a:spcBef>
                <a:spcPts val="0"/>
              </a:spcBef>
              <a:spcAft>
                <a:spcPts val="0"/>
              </a:spcAft>
              <a:buClr>
                <a:schemeClr val="dk1"/>
              </a:buClr>
              <a:buSzPts val="3600"/>
              <a:buFont typeface="Lexend Deca"/>
              <a:buNone/>
              <a:defRPr sz="3600" b="0" i="0" u="none" strike="noStrike" cap="none">
                <a:solidFill>
                  <a:schemeClr val="dk1"/>
                </a:solidFill>
                <a:latin typeface="Lexend Deca"/>
                <a:ea typeface="Lexend Deca"/>
                <a:cs typeface="Lexend Deca"/>
                <a:sym typeface="Lexend Deca"/>
              </a:defRPr>
            </a:lvl4pPr>
            <a:lvl5pPr marR="0" lvl="4" algn="ctr" rtl="0">
              <a:lnSpc>
                <a:spcPct val="100000"/>
              </a:lnSpc>
              <a:spcBef>
                <a:spcPts val="0"/>
              </a:spcBef>
              <a:spcAft>
                <a:spcPts val="0"/>
              </a:spcAft>
              <a:buClr>
                <a:schemeClr val="dk1"/>
              </a:buClr>
              <a:buSzPts val="3600"/>
              <a:buFont typeface="Lexend Deca"/>
              <a:buNone/>
              <a:defRPr sz="3600" b="0" i="0" u="none" strike="noStrike" cap="none">
                <a:solidFill>
                  <a:schemeClr val="dk1"/>
                </a:solidFill>
                <a:latin typeface="Lexend Deca"/>
                <a:ea typeface="Lexend Deca"/>
                <a:cs typeface="Lexend Deca"/>
                <a:sym typeface="Lexend Deca"/>
              </a:defRPr>
            </a:lvl5pPr>
            <a:lvl6pPr marR="0" lvl="5" algn="ctr" rtl="0">
              <a:lnSpc>
                <a:spcPct val="100000"/>
              </a:lnSpc>
              <a:spcBef>
                <a:spcPts val="0"/>
              </a:spcBef>
              <a:spcAft>
                <a:spcPts val="0"/>
              </a:spcAft>
              <a:buClr>
                <a:schemeClr val="dk1"/>
              </a:buClr>
              <a:buSzPts val="3600"/>
              <a:buFont typeface="Lexend Deca"/>
              <a:buNone/>
              <a:defRPr sz="3600" b="0" i="0" u="none" strike="noStrike" cap="none">
                <a:solidFill>
                  <a:schemeClr val="dk1"/>
                </a:solidFill>
                <a:latin typeface="Lexend Deca"/>
                <a:ea typeface="Lexend Deca"/>
                <a:cs typeface="Lexend Deca"/>
                <a:sym typeface="Lexend Deca"/>
              </a:defRPr>
            </a:lvl6pPr>
            <a:lvl7pPr marR="0" lvl="6" algn="ctr" rtl="0">
              <a:lnSpc>
                <a:spcPct val="100000"/>
              </a:lnSpc>
              <a:spcBef>
                <a:spcPts val="0"/>
              </a:spcBef>
              <a:spcAft>
                <a:spcPts val="0"/>
              </a:spcAft>
              <a:buClr>
                <a:schemeClr val="dk1"/>
              </a:buClr>
              <a:buSzPts val="3600"/>
              <a:buFont typeface="Lexend Deca"/>
              <a:buNone/>
              <a:defRPr sz="3600" b="0" i="0" u="none" strike="noStrike" cap="none">
                <a:solidFill>
                  <a:schemeClr val="dk1"/>
                </a:solidFill>
                <a:latin typeface="Lexend Deca"/>
                <a:ea typeface="Lexend Deca"/>
                <a:cs typeface="Lexend Deca"/>
                <a:sym typeface="Lexend Deca"/>
              </a:defRPr>
            </a:lvl7pPr>
            <a:lvl8pPr marR="0" lvl="7" algn="ctr" rtl="0">
              <a:lnSpc>
                <a:spcPct val="100000"/>
              </a:lnSpc>
              <a:spcBef>
                <a:spcPts val="0"/>
              </a:spcBef>
              <a:spcAft>
                <a:spcPts val="0"/>
              </a:spcAft>
              <a:buClr>
                <a:schemeClr val="dk1"/>
              </a:buClr>
              <a:buSzPts val="3600"/>
              <a:buFont typeface="Lexend Deca"/>
              <a:buNone/>
              <a:defRPr sz="3600" b="0" i="0" u="none" strike="noStrike" cap="none">
                <a:solidFill>
                  <a:schemeClr val="dk1"/>
                </a:solidFill>
                <a:latin typeface="Lexend Deca"/>
                <a:ea typeface="Lexend Deca"/>
                <a:cs typeface="Lexend Deca"/>
                <a:sym typeface="Lexend Deca"/>
              </a:defRPr>
            </a:lvl8pPr>
            <a:lvl9pPr marR="0" lvl="8" algn="ctr" rtl="0">
              <a:lnSpc>
                <a:spcPct val="100000"/>
              </a:lnSpc>
              <a:spcBef>
                <a:spcPts val="0"/>
              </a:spcBef>
              <a:spcAft>
                <a:spcPts val="0"/>
              </a:spcAft>
              <a:buClr>
                <a:schemeClr val="dk1"/>
              </a:buClr>
              <a:buSzPts val="3600"/>
              <a:buFont typeface="Lexend Deca"/>
              <a:buNone/>
              <a:defRPr sz="3600" b="0" i="0" u="none" strike="noStrike" cap="none">
                <a:solidFill>
                  <a:schemeClr val="dk1"/>
                </a:solidFill>
                <a:latin typeface="Lexend Deca"/>
                <a:ea typeface="Lexend Deca"/>
                <a:cs typeface="Lexend Deca"/>
                <a:sym typeface="Lexend Deca"/>
              </a:defRPr>
            </a:lvl9pPr>
          </a:lstStyle>
          <a:p>
            <a:r>
              <a:rPr lang="en-US" sz="13000" dirty="0"/>
              <a:t>03</a:t>
            </a:r>
            <a:endParaRPr lang="en-US" sz="13000" b="1" dirty="0"/>
          </a:p>
        </p:txBody>
      </p:sp>
    </p:spTree>
    <p:extLst>
      <p:ext uri="{BB962C8B-B14F-4D97-AF65-F5344CB8AC3E}">
        <p14:creationId xmlns:p14="http://schemas.microsoft.com/office/powerpoint/2010/main" val="3333827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91CDCB-C5E1-7873-C319-5C96AC054DEB}"/>
              </a:ext>
            </a:extLst>
          </p:cNvPr>
          <p:cNvPicPr>
            <a:picLocks noChangeAspect="1"/>
          </p:cNvPicPr>
          <p:nvPr/>
        </p:nvPicPr>
        <p:blipFill rotWithShape="1">
          <a:blip r:embed="rId2"/>
          <a:srcRect l="3889" t="18765" r="45370" b="9630"/>
          <a:stretch/>
        </p:blipFill>
        <p:spPr>
          <a:xfrm>
            <a:off x="141203" y="1261533"/>
            <a:ext cx="4608601" cy="3658287"/>
          </a:xfrm>
          <a:prstGeom prst="rect">
            <a:avLst/>
          </a:prstGeom>
        </p:spPr>
      </p:pic>
      <p:pic>
        <p:nvPicPr>
          <p:cNvPr id="8" name="Picture 7">
            <a:extLst>
              <a:ext uri="{FF2B5EF4-FFF2-40B4-BE49-F238E27FC236}">
                <a16:creationId xmlns:a16="http://schemas.microsoft.com/office/drawing/2014/main" id="{EE54138A-11C8-7B97-45D4-AF899B66F19B}"/>
              </a:ext>
            </a:extLst>
          </p:cNvPr>
          <p:cNvPicPr>
            <a:picLocks noChangeAspect="1"/>
          </p:cNvPicPr>
          <p:nvPr/>
        </p:nvPicPr>
        <p:blipFill rotWithShape="1">
          <a:blip r:embed="rId3"/>
          <a:srcRect l="4814" t="24362" r="42593" b="22634"/>
          <a:stretch/>
        </p:blipFill>
        <p:spPr>
          <a:xfrm>
            <a:off x="4879901" y="1261533"/>
            <a:ext cx="4145563" cy="2350126"/>
          </a:xfrm>
          <a:prstGeom prst="rect">
            <a:avLst/>
          </a:prstGeom>
        </p:spPr>
      </p:pic>
      <p:sp>
        <p:nvSpPr>
          <p:cNvPr id="11" name="Title 10">
            <a:extLst>
              <a:ext uri="{FF2B5EF4-FFF2-40B4-BE49-F238E27FC236}">
                <a16:creationId xmlns:a16="http://schemas.microsoft.com/office/drawing/2014/main" id="{6971F14B-AB78-BC0C-BAC6-496C993F53E3}"/>
              </a:ext>
            </a:extLst>
          </p:cNvPr>
          <p:cNvSpPr>
            <a:spLocks noGrp="1"/>
          </p:cNvSpPr>
          <p:nvPr>
            <p:ph type="title"/>
          </p:nvPr>
        </p:nvSpPr>
        <p:spPr>
          <a:xfrm>
            <a:off x="8468" y="25400"/>
            <a:ext cx="9135532" cy="891366"/>
          </a:xfrm>
        </p:spPr>
        <p:txBody>
          <a:bodyPr/>
          <a:lstStyle/>
          <a:p>
            <a:pPr algn="just"/>
            <a:r>
              <a:rPr lang="en-US" sz="2400" dirty="0"/>
              <a:t>#1 Calculate total sales and revenue from 2019 – 2022 </a:t>
            </a:r>
            <a:br>
              <a:rPr lang="en-US" sz="2400" dirty="0"/>
            </a:br>
            <a:r>
              <a:rPr lang="en-US" sz="2400" dirty="0"/>
              <a:t>       to find the sales growth</a:t>
            </a:r>
          </a:p>
        </p:txBody>
      </p:sp>
      <p:sp>
        <p:nvSpPr>
          <p:cNvPr id="12" name="TextBox 11">
            <a:extLst>
              <a:ext uri="{FF2B5EF4-FFF2-40B4-BE49-F238E27FC236}">
                <a16:creationId xmlns:a16="http://schemas.microsoft.com/office/drawing/2014/main" id="{B3C836DB-3BCF-674A-80BD-94F60A7D3197}"/>
              </a:ext>
            </a:extLst>
          </p:cNvPr>
          <p:cNvSpPr txBox="1"/>
          <p:nvPr/>
        </p:nvSpPr>
        <p:spPr>
          <a:xfrm>
            <a:off x="59269" y="953756"/>
            <a:ext cx="758541" cy="307777"/>
          </a:xfrm>
          <a:prstGeom prst="rect">
            <a:avLst/>
          </a:prstGeom>
          <a:noFill/>
        </p:spPr>
        <p:txBody>
          <a:bodyPr wrap="none" rtlCol="0">
            <a:spAutoFit/>
          </a:bodyPr>
          <a:lstStyle/>
          <a:p>
            <a:r>
              <a:rPr lang="en-US" dirty="0">
                <a:latin typeface="Lexend Deca" panose="020B0604020202020204" charset="0"/>
              </a:rPr>
              <a:t>Query:</a:t>
            </a:r>
          </a:p>
        </p:txBody>
      </p:sp>
      <p:pic>
        <p:nvPicPr>
          <p:cNvPr id="14" name="Picture 13">
            <a:extLst>
              <a:ext uri="{FF2B5EF4-FFF2-40B4-BE49-F238E27FC236}">
                <a16:creationId xmlns:a16="http://schemas.microsoft.com/office/drawing/2014/main" id="{F9495D37-81C4-6387-D2D0-FCA079AF9B9C}"/>
              </a:ext>
            </a:extLst>
          </p:cNvPr>
          <p:cNvPicPr>
            <a:picLocks noChangeAspect="1"/>
          </p:cNvPicPr>
          <p:nvPr/>
        </p:nvPicPr>
        <p:blipFill rotWithShape="1">
          <a:blip r:embed="rId4"/>
          <a:srcRect l="26574" t="31270" r="39444" b="50000"/>
          <a:stretch/>
        </p:blipFill>
        <p:spPr>
          <a:xfrm>
            <a:off x="4879901" y="3956426"/>
            <a:ext cx="3107268" cy="963394"/>
          </a:xfrm>
          <a:prstGeom prst="rect">
            <a:avLst/>
          </a:prstGeom>
        </p:spPr>
      </p:pic>
      <p:sp>
        <p:nvSpPr>
          <p:cNvPr id="15" name="TextBox 14">
            <a:extLst>
              <a:ext uri="{FF2B5EF4-FFF2-40B4-BE49-F238E27FC236}">
                <a16:creationId xmlns:a16="http://schemas.microsoft.com/office/drawing/2014/main" id="{E7DD990E-CE7E-34B5-ABB5-6080AC7CBCFF}"/>
              </a:ext>
            </a:extLst>
          </p:cNvPr>
          <p:cNvSpPr txBox="1"/>
          <p:nvPr/>
        </p:nvSpPr>
        <p:spPr>
          <a:xfrm>
            <a:off x="4771736" y="3699451"/>
            <a:ext cx="837089" cy="307777"/>
          </a:xfrm>
          <a:prstGeom prst="rect">
            <a:avLst/>
          </a:prstGeom>
          <a:noFill/>
        </p:spPr>
        <p:txBody>
          <a:bodyPr wrap="none" rtlCol="0">
            <a:spAutoFit/>
          </a:bodyPr>
          <a:lstStyle/>
          <a:p>
            <a:r>
              <a:rPr lang="en-US" dirty="0">
                <a:latin typeface="Lexend Deca" panose="020B0604020202020204" charset="0"/>
              </a:rPr>
              <a:t>Output:</a:t>
            </a:r>
          </a:p>
        </p:txBody>
      </p:sp>
    </p:spTree>
    <p:extLst>
      <p:ext uri="{BB962C8B-B14F-4D97-AF65-F5344CB8AC3E}">
        <p14:creationId xmlns:p14="http://schemas.microsoft.com/office/powerpoint/2010/main" val="1741964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E46EB88-4A56-B8FA-8EA0-88FEB85D7892}"/>
              </a:ext>
            </a:extLst>
          </p:cNvPr>
          <p:cNvSpPr>
            <a:spLocks noGrp="1"/>
          </p:cNvSpPr>
          <p:nvPr>
            <p:ph type="title"/>
          </p:nvPr>
        </p:nvSpPr>
        <p:spPr>
          <a:xfrm>
            <a:off x="719999" y="32561"/>
            <a:ext cx="7704000" cy="572700"/>
          </a:xfrm>
        </p:spPr>
        <p:txBody>
          <a:bodyPr/>
          <a:lstStyle/>
          <a:p>
            <a:pPr algn="ctr"/>
            <a:r>
              <a:rPr lang="en-US" sz="2400" dirty="0"/>
              <a:t>The </a:t>
            </a:r>
            <a:r>
              <a:rPr lang="en-US" sz="2400" dirty="0">
                <a:solidFill>
                  <a:schemeClr val="tx2">
                    <a:lumMod val="50000"/>
                  </a:schemeClr>
                </a:solidFill>
              </a:rPr>
              <a:t>maximum sales </a:t>
            </a:r>
            <a:r>
              <a:rPr lang="en-US" sz="2400" dirty="0"/>
              <a:t>is </a:t>
            </a:r>
            <a:r>
              <a:rPr lang="en-US" sz="2400" dirty="0">
                <a:solidFill>
                  <a:schemeClr val="tx2">
                    <a:lumMod val="50000"/>
                  </a:schemeClr>
                </a:solidFill>
              </a:rPr>
              <a:t>10.397</a:t>
            </a:r>
            <a:r>
              <a:rPr lang="en-US" sz="2400" dirty="0"/>
              <a:t> in </a:t>
            </a:r>
            <a:r>
              <a:rPr lang="en-US" sz="2400" dirty="0">
                <a:solidFill>
                  <a:schemeClr val="tx2">
                    <a:lumMod val="50000"/>
                  </a:schemeClr>
                </a:solidFill>
              </a:rPr>
              <a:t>2021</a:t>
            </a:r>
          </a:p>
        </p:txBody>
      </p:sp>
      <p:sp>
        <p:nvSpPr>
          <p:cNvPr id="5" name="TextBox 4">
            <a:extLst>
              <a:ext uri="{FF2B5EF4-FFF2-40B4-BE49-F238E27FC236}">
                <a16:creationId xmlns:a16="http://schemas.microsoft.com/office/drawing/2014/main" id="{9DDF9DFD-CCF5-03B9-23E6-09870BC508C0}"/>
              </a:ext>
            </a:extLst>
          </p:cNvPr>
          <p:cNvSpPr txBox="1"/>
          <p:nvPr/>
        </p:nvSpPr>
        <p:spPr>
          <a:xfrm>
            <a:off x="719329" y="3955275"/>
            <a:ext cx="7704000" cy="969496"/>
          </a:xfrm>
          <a:prstGeom prst="rect">
            <a:avLst/>
          </a:prstGeom>
          <a:noFill/>
        </p:spPr>
        <p:txBody>
          <a:bodyPr wrap="square" rtlCol="0">
            <a:spAutoFit/>
          </a:bodyPr>
          <a:lstStyle/>
          <a:p>
            <a:pPr>
              <a:lnSpc>
                <a:spcPct val="150000"/>
              </a:lnSpc>
            </a:pPr>
            <a:r>
              <a:rPr lang="en-US" b="1" dirty="0">
                <a:latin typeface="Lexend Deca" panose="020B0604020202020204" charset="0"/>
              </a:rPr>
              <a:t>Insight:</a:t>
            </a:r>
          </a:p>
          <a:p>
            <a:pPr algn="just"/>
            <a:r>
              <a:rPr lang="en-US" sz="1200" dirty="0">
                <a:effectLst/>
                <a:latin typeface="Lexend Deca" panose="020B0604020202020204" charset="0"/>
                <a:ea typeface="Calibri" panose="020F0502020204030204" pitchFamily="34" charset="0"/>
                <a:cs typeface="Times New Roman" panose="02020603050405020304" pitchFamily="18" charset="0"/>
              </a:rPr>
              <a:t>Based on the dual combination chart, the trend rate of e-commerce sales in the US tends to increase from 2019 - 2021, the highest percentage increase reaches 2930% with total sales of 10,397, then in the following year there is a decrease of 85%.</a:t>
            </a:r>
            <a:endParaRPr lang="en-US" sz="1200" dirty="0">
              <a:latin typeface="Lexend Deca" panose="020B0604020202020204" charset="0"/>
            </a:endParaRPr>
          </a:p>
        </p:txBody>
      </p:sp>
      <p:pic>
        <p:nvPicPr>
          <p:cNvPr id="10" name="Picture 9">
            <a:extLst>
              <a:ext uri="{FF2B5EF4-FFF2-40B4-BE49-F238E27FC236}">
                <a16:creationId xmlns:a16="http://schemas.microsoft.com/office/drawing/2014/main" id="{B12849F3-4E89-1E98-9526-DD0CFB264395}"/>
              </a:ext>
            </a:extLst>
          </p:cNvPr>
          <p:cNvPicPr>
            <a:picLocks noChangeAspect="1"/>
          </p:cNvPicPr>
          <p:nvPr/>
        </p:nvPicPr>
        <p:blipFill>
          <a:blip r:embed="rId2"/>
          <a:stretch>
            <a:fillRect/>
          </a:stretch>
        </p:blipFill>
        <p:spPr>
          <a:xfrm>
            <a:off x="837866" y="613404"/>
            <a:ext cx="7586133" cy="3325262"/>
          </a:xfrm>
          <a:prstGeom prst="rect">
            <a:avLst/>
          </a:prstGeom>
        </p:spPr>
      </p:pic>
    </p:spTree>
    <p:extLst>
      <p:ext uri="{BB962C8B-B14F-4D97-AF65-F5344CB8AC3E}">
        <p14:creationId xmlns:p14="http://schemas.microsoft.com/office/powerpoint/2010/main" val="2168776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E46EB88-4A56-B8FA-8EA0-88FEB85D7892}"/>
              </a:ext>
            </a:extLst>
          </p:cNvPr>
          <p:cNvSpPr>
            <a:spLocks noGrp="1"/>
          </p:cNvSpPr>
          <p:nvPr>
            <p:ph type="title"/>
          </p:nvPr>
        </p:nvSpPr>
        <p:spPr>
          <a:xfrm>
            <a:off x="719329" y="152401"/>
            <a:ext cx="7704000" cy="572700"/>
          </a:xfrm>
        </p:spPr>
        <p:txBody>
          <a:bodyPr/>
          <a:lstStyle/>
          <a:p>
            <a:pPr algn="ctr"/>
            <a:r>
              <a:rPr lang="en-US" sz="2400" dirty="0"/>
              <a:t>The </a:t>
            </a:r>
            <a:r>
              <a:rPr lang="en-US" sz="2400" dirty="0">
                <a:solidFill>
                  <a:schemeClr val="tx2">
                    <a:lumMod val="50000"/>
                  </a:schemeClr>
                </a:solidFill>
              </a:rPr>
              <a:t>maximum revenue </a:t>
            </a:r>
            <a:r>
              <a:rPr lang="en-US" sz="2400" dirty="0"/>
              <a:t>is </a:t>
            </a:r>
            <a:r>
              <a:rPr lang="en-US" sz="2400" dirty="0">
                <a:solidFill>
                  <a:schemeClr val="tx2">
                    <a:lumMod val="50000"/>
                  </a:schemeClr>
                </a:solidFill>
              </a:rPr>
              <a:t>$ 2.777.342</a:t>
            </a:r>
            <a:r>
              <a:rPr lang="en-US" sz="2400" dirty="0"/>
              <a:t> in </a:t>
            </a:r>
            <a:r>
              <a:rPr lang="en-US" sz="2400" dirty="0">
                <a:solidFill>
                  <a:schemeClr val="tx2">
                    <a:lumMod val="50000"/>
                  </a:schemeClr>
                </a:solidFill>
              </a:rPr>
              <a:t>2021</a:t>
            </a:r>
          </a:p>
        </p:txBody>
      </p:sp>
      <p:sp>
        <p:nvSpPr>
          <p:cNvPr id="5" name="TextBox 4">
            <a:extLst>
              <a:ext uri="{FF2B5EF4-FFF2-40B4-BE49-F238E27FC236}">
                <a16:creationId xmlns:a16="http://schemas.microsoft.com/office/drawing/2014/main" id="{9DDF9DFD-CCF5-03B9-23E6-09870BC508C0}"/>
              </a:ext>
            </a:extLst>
          </p:cNvPr>
          <p:cNvSpPr txBox="1"/>
          <p:nvPr/>
        </p:nvSpPr>
        <p:spPr>
          <a:xfrm>
            <a:off x="719329" y="3872459"/>
            <a:ext cx="7704000" cy="1154162"/>
          </a:xfrm>
          <a:prstGeom prst="rect">
            <a:avLst/>
          </a:prstGeom>
          <a:noFill/>
        </p:spPr>
        <p:txBody>
          <a:bodyPr wrap="square" rtlCol="0">
            <a:spAutoFit/>
          </a:bodyPr>
          <a:lstStyle/>
          <a:p>
            <a:pPr>
              <a:lnSpc>
                <a:spcPct val="150000"/>
              </a:lnSpc>
            </a:pPr>
            <a:r>
              <a:rPr lang="en-US" b="1" dirty="0">
                <a:latin typeface="Lexend Deca" panose="020B0604020202020204" charset="0"/>
              </a:rPr>
              <a:t>Insight:</a:t>
            </a:r>
          </a:p>
          <a:p>
            <a:pPr algn="just"/>
            <a:r>
              <a:rPr lang="en-US" sz="1200" dirty="0">
                <a:latin typeface="Lexend Deca" panose="020B0604020202020204" charset="0"/>
              </a:rPr>
              <a:t>Based on the dual combination chart, the trend rate of e-commerce revenue in the US tends to increase from 2019 - 2021, the highest percentage reaching 2865% with total revenue of $ 2,777,342, then in the following year there is a decrease of 85%. The trend of total revenue is in accordance with the trend of increasing sales in the first 3 years.</a:t>
            </a:r>
          </a:p>
        </p:txBody>
      </p:sp>
      <p:pic>
        <p:nvPicPr>
          <p:cNvPr id="2" name="Picture 1">
            <a:extLst>
              <a:ext uri="{FF2B5EF4-FFF2-40B4-BE49-F238E27FC236}">
                <a16:creationId xmlns:a16="http://schemas.microsoft.com/office/drawing/2014/main" id="{00DF70FF-636A-91C9-7985-05FA19962A86}"/>
              </a:ext>
            </a:extLst>
          </p:cNvPr>
          <p:cNvPicPr>
            <a:picLocks noChangeAspect="1"/>
          </p:cNvPicPr>
          <p:nvPr/>
        </p:nvPicPr>
        <p:blipFill>
          <a:blip r:embed="rId2"/>
          <a:stretch>
            <a:fillRect/>
          </a:stretch>
        </p:blipFill>
        <p:spPr>
          <a:xfrm>
            <a:off x="796708" y="807230"/>
            <a:ext cx="7549242" cy="3002768"/>
          </a:xfrm>
          <a:prstGeom prst="rect">
            <a:avLst/>
          </a:prstGeom>
        </p:spPr>
      </p:pic>
    </p:spTree>
    <p:extLst>
      <p:ext uri="{BB962C8B-B14F-4D97-AF65-F5344CB8AC3E}">
        <p14:creationId xmlns:p14="http://schemas.microsoft.com/office/powerpoint/2010/main" val="2669608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971F14B-AB78-BC0C-BAC6-496C993F53E3}"/>
              </a:ext>
            </a:extLst>
          </p:cNvPr>
          <p:cNvSpPr>
            <a:spLocks noGrp="1"/>
          </p:cNvSpPr>
          <p:nvPr>
            <p:ph type="title"/>
          </p:nvPr>
        </p:nvSpPr>
        <p:spPr>
          <a:xfrm>
            <a:off x="8468" y="25400"/>
            <a:ext cx="9135532" cy="891366"/>
          </a:xfrm>
        </p:spPr>
        <p:txBody>
          <a:bodyPr/>
          <a:lstStyle/>
          <a:p>
            <a:pPr algn="just"/>
            <a:r>
              <a:rPr lang="en-US" sz="2400" dirty="0"/>
              <a:t>#2 Calculate number of orders by company name</a:t>
            </a:r>
          </a:p>
        </p:txBody>
      </p:sp>
      <p:sp>
        <p:nvSpPr>
          <p:cNvPr id="12" name="TextBox 11">
            <a:extLst>
              <a:ext uri="{FF2B5EF4-FFF2-40B4-BE49-F238E27FC236}">
                <a16:creationId xmlns:a16="http://schemas.microsoft.com/office/drawing/2014/main" id="{B3C836DB-3BCF-674A-80BD-94F60A7D3197}"/>
              </a:ext>
            </a:extLst>
          </p:cNvPr>
          <p:cNvSpPr txBox="1"/>
          <p:nvPr/>
        </p:nvSpPr>
        <p:spPr>
          <a:xfrm>
            <a:off x="457203" y="572751"/>
            <a:ext cx="758541" cy="307777"/>
          </a:xfrm>
          <a:prstGeom prst="rect">
            <a:avLst/>
          </a:prstGeom>
          <a:noFill/>
        </p:spPr>
        <p:txBody>
          <a:bodyPr wrap="none" rtlCol="0">
            <a:spAutoFit/>
          </a:bodyPr>
          <a:lstStyle/>
          <a:p>
            <a:r>
              <a:rPr lang="en-US" dirty="0">
                <a:latin typeface="Lexend Deca" panose="020B0604020202020204" charset="0"/>
              </a:rPr>
              <a:t>Query:</a:t>
            </a:r>
          </a:p>
        </p:txBody>
      </p:sp>
      <p:sp>
        <p:nvSpPr>
          <p:cNvPr id="15" name="TextBox 14">
            <a:extLst>
              <a:ext uri="{FF2B5EF4-FFF2-40B4-BE49-F238E27FC236}">
                <a16:creationId xmlns:a16="http://schemas.microsoft.com/office/drawing/2014/main" id="{E7DD990E-CE7E-34B5-ABB5-6080AC7CBCFF}"/>
              </a:ext>
            </a:extLst>
          </p:cNvPr>
          <p:cNvSpPr txBox="1"/>
          <p:nvPr/>
        </p:nvSpPr>
        <p:spPr>
          <a:xfrm>
            <a:off x="457203" y="1651207"/>
            <a:ext cx="837089" cy="307777"/>
          </a:xfrm>
          <a:prstGeom prst="rect">
            <a:avLst/>
          </a:prstGeom>
          <a:noFill/>
        </p:spPr>
        <p:txBody>
          <a:bodyPr wrap="none" rtlCol="0">
            <a:spAutoFit/>
          </a:bodyPr>
          <a:lstStyle/>
          <a:p>
            <a:r>
              <a:rPr lang="en-US" dirty="0">
                <a:latin typeface="Lexend Deca" panose="020B0604020202020204" charset="0"/>
              </a:rPr>
              <a:t>Output:</a:t>
            </a:r>
          </a:p>
        </p:txBody>
      </p:sp>
      <p:pic>
        <p:nvPicPr>
          <p:cNvPr id="9" name="Picture 8">
            <a:extLst>
              <a:ext uri="{FF2B5EF4-FFF2-40B4-BE49-F238E27FC236}">
                <a16:creationId xmlns:a16="http://schemas.microsoft.com/office/drawing/2014/main" id="{FC5CE341-3D1A-AAC6-D27F-516D05E2F2C2}"/>
              </a:ext>
            </a:extLst>
          </p:cNvPr>
          <p:cNvPicPr>
            <a:picLocks noChangeAspect="1"/>
          </p:cNvPicPr>
          <p:nvPr/>
        </p:nvPicPr>
        <p:blipFill rotWithShape="1">
          <a:blip r:embed="rId2"/>
          <a:srcRect l="4537" t="24527" r="34908" b="57424"/>
          <a:stretch/>
        </p:blipFill>
        <p:spPr>
          <a:xfrm>
            <a:off x="560581" y="880528"/>
            <a:ext cx="4546286" cy="762223"/>
          </a:xfrm>
          <a:prstGeom prst="rect">
            <a:avLst/>
          </a:prstGeom>
        </p:spPr>
      </p:pic>
      <p:pic>
        <p:nvPicPr>
          <p:cNvPr id="13" name="Picture 12">
            <a:extLst>
              <a:ext uri="{FF2B5EF4-FFF2-40B4-BE49-F238E27FC236}">
                <a16:creationId xmlns:a16="http://schemas.microsoft.com/office/drawing/2014/main" id="{F59B0D55-5C01-C029-F494-E35F6138CFD3}"/>
              </a:ext>
            </a:extLst>
          </p:cNvPr>
          <p:cNvPicPr>
            <a:picLocks noChangeAspect="1"/>
          </p:cNvPicPr>
          <p:nvPr/>
        </p:nvPicPr>
        <p:blipFill>
          <a:blip r:embed="rId3"/>
          <a:stretch>
            <a:fillRect/>
          </a:stretch>
        </p:blipFill>
        <p:spPr>
          <a:xfrm>
            <a:off x="560581" y="1926515"/>
            <a:ext cx="4546286" cy="3191585"/>
          </a:xfrm>
          <a:prstGeom prst="rect">
            <a:avLst/>
          </a:prstGeom>
        </p:spPr>
      </p:pic>
      <p:pic>
        <p:nvPicPr>
          <p:cNvPr id="17" name="Picture 16">
            <a:extLst>
              <a:ext uri="{FF2B5EF4-FFF2-40B4-BE49-F238E27FC236}">
                <a16:creationId xmlns:a16="http://schemas.microsoft.com/office/drawing/2014/main" id="{24AFB09D-77DA-BAF2-866C-279C8A64E557}"/>
              </a:ext>
            </a:extLst>
          </p:cNvPr>
          <p:cNvPicPr>
            <a:picLocks noChangeAspect="1"/>
          </p:cNvPicPr>
          <p:nvPr/>
        </p:nvPicPr>
        <p:blipFill rotWithShape="1">
          <a:blip r:embed="rId4"/>
          <a:srcRect l="27065" t="32827" r="64086" b="58934"/>
          <a:stretch/>
        </p:blipFill>
        <p:spPr>
          <a:xfrm>
            <a:off x="6180666" y="3010073"/>
            <a:ext cx="1955799" cy="1024468"/>
          </a:xfrm>
          <a:prstGeom prst="rect">
            <a:avLst/>
          </a:prstGeom>
        </p:spPr>
      </p:pic>
      <p:sp>
        <p:nvSpPr>
          <p:cNvPr id="18" name="TextBox 17">
            <a:extLst>
              <a:ext uri="{FF2B5EF4-FFF2-40B4-BE49-F238E27FC236}">
                <a16:creationId xmlns:a16="http://schemas.microsoft.com/office/drawing/2014/main" id="{FF1FB317-1F5F-4BE3-4634-65A67D93D18B}"/>
              </a:ext>
            </a:extLst>
          </p:cNvPr>
          <p:cNvSpPr txBox="1"/>
          <p:nvPr/>
        </p:nvSpPr>
        <p:spPr>
          <a:xfrm>
            <a:off x="6077593" y="2749211"/>
            <a:ext cx="1491114" cy="307777"/>
          </a:xfrm>
          <a:prstGeom prst="rect">
            <a:avLst/>
          </a:prstGeom>
          <a:noFill/>
        </p:spPr>
        <p:txBody>
          <a:bodyPr wrap="none" rtlCol="0">
            <a:spAutoFit/>
          </a:bodyPr>
          <a:lstStyle/>
          <a:p>
            <a:r>
              <a:rPr lang="en-US" dirty="0">
                <a:latin typeface="Lexend Deca" panose="020B0604020202020204" charset="0"/>
              </a:rPr>
              <a:t>Details Output:</a:t>
            </a:r>
          </a:p>
        </p:txBody>
      </p:sp>
    </p:spTree>
    <p:extLst>
      <p:ext uri="{BB962C8B-B14F-4D97-AF65-F5344CB8AC3E}">
        <p14:creationId xmlns:p14="http://schemas.microsoft.com/office/powerpoint/2010/main" val="1903348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2391900" y="1291892"/>
            <a:ext cx="4360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About </a:t>
            </a:r>
            <a:r>
              <a:rPr lang="en" b="1" dirty="0"/>
              <a:t>me</a:t>
            </a:r>
            <a:endParaRPr b="1" dirty="0"/>
          </a:p>
        </p:txBody>
      </p:sp>
      <p:sp>
        <p:nvSpPr>
          <p:cNvPr id="230" name="Google Shape;230;p34"/>
          <p:cNvSpPr txBox="1">
            <a:spLocks noGrp="1"/>
          </p:cNvSpPr>
          <p:nvPr>
            <p:ph type="subTitle" idx="1"/>
          </p:nvPr>
        </p:nvSpPr>
        <p:spPr>
          <a:xfrm>
            <a:off x="1915629" y="2142363"/>
            <a:ext cx="5312742" cy="1734892"/>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dirty="0"/>
              <a:t>    Hi, my name is Rofi Rosdiani. I am an aspiring Data Analyst. In this project, I want to perform Exploratory Data Analysis using Python Language and build visualization by Tableau. The project is about analyze performance E-Commerce in US to uncover insight and recommendation to company if it wants to compete with others, </a:t>
            </a:r>
            <a:r>
              <a:rPr lang="en" b="1" dirty="0"/>
              <a:t>Let’s take a look!</a:t>
            </a:r>
            <a:endParaRPr b="1" dirty="0"/>
          </a:p>
        </p:txBody>
      </p:sp>
      <p:cxnSp>
        <p:nvCxnSpPr>
          <p:cNvPr id="231" name="Google Shape;231;p34"/>
          <p:cNvCxnSpPr/>
          <p:nvPr/>
        </p:nvCxnSpPr>
        <p:spPr>
          <a:xfrm>
            <a:off x="5064700" y="2054792"/>
            <a:ext cx="1016700" cy="0"/>
          </a:xfrm>
          <a:prstGeom prst="straightConnector1">
            <a:avLst/>
          </a:prstGeom>
          <a:noFill/>
          <a:ln w="38100" cap="flat" cmpd="sng">
            <a:solidFill>
              <a:schemeClr val="lt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E46EB88-4A56-B8FA-8EA0-88FEB85D7892}"/>
              </a:ext>
            </a:extLst>
          </p:cNvPr>
          <p:cNvSpPr>
            <a:spLocks noGrp="1"/>
          </p:cNvSpPr>
          <p:nvPr>
            <p:ph type="title"/>
          </p:nvPr>
        </p:nvSpPr>
        <p:spPr>
          <a:xfrm>
            <a:off x="0" y="0"/>
            <a:ext cx="9144000" cy="572700"/>
          </a:xfrm>
        </p:spPr>
        <p:txBody>
          <a:bodyPr/>
          <a:lstStyle/>
          <a:p>
            <a:pPr algn="ctr"/>
            <a:r>
              <a:rPr lang="en-US" sz="2400" dirty="0"/>
              <a:t>There are </a:t>
            </a:r>
            <a:r>
              <a:rPr lang="en-US" sz="2400" dirty="0">
                <a:solidFill>
                  <a:schemeClr val="tx2">
                    <a:lumMod val="50000"/>
                  </a:schemeClr>
                </a:solidFill>
              </a:rPr>
              <a:t>2 marketplace dominated </a:t>
            </a:r>
            <a:r>
              <a:rPr lang="en-US" sz="2400" dirty="0"/>
              <a:t>eCommerce in US</a:t>
            </a:r>
            <a:endParaRPr lang="en-US" sz="2400" dirty="0">
              <a:solidFill>
                <a:schemeClr val="tx2">
                  <a:lumMod val="50000"/>
                </a:schemeClr>
              </a:solidFill>
            </a:endParaRPr>
          </a:p>
        </p:txBody>
      </p:sp>
      <p:sp>
        <p:nvSpPr>
          <p:cNvPr id="5" name="TextBox 4">
            <a:extLst>
              <a:ext uri="{FF2B5EF4-FFF2-40B4-BE49-F238E27FC236}">
                <a16:creationId xmlns:a16="http://schemas.microsoft.com/office/drawing/2014/main" id="{9DDF9DFD-CCF5-03B9-23E6-09870BC508C0}"/>
              </a:ext>
            </a:extLst>
          </p:cNvPr>
          <p:cNvSpPr txBox="1"/>
          <p:nvPr/>
        </p:nvSpPr>
        <p:spPr>
          <a:xfrm>
            <a:off x="4758267" y="1347481"/>
            <a:ext cx="3793067" cy="1923604"/>
          </a:xfrm>
          <a:prstGeom prst="rect">
            <a:avLst/>
          </a:prstGeom>
          <a:noFill/>
        </p:spPr>
        <p:txBody>
          <a:bodyPr wrap="square" rtlCol="0">
            <a:spAutoFit/>
          </a:bodyPr>
          <a:lstStyle/>
          <a:p>
            <a:pPr>
              <a:lnSpc>
                <a:spcPct val="150000"/>
              </a:lnSpc>
            </a:pPr>
            <a:r>
              <a:rPr lang="en-US" b="1" dirty="0">
                <a:latin typeface="Lexend Deca" panose="020B0604020202020204" charset="0"/>
              </a:rPr>
              <a:t>Insight:</a:t>
            </a:r>
          </a:p>
          <a:p>
            <a:pPr algn="just"/>
            <a:r>
              <a:rPr lang="en-US" dirty="0">
                <a:latin typeface="Lexend Deca" panose="020B0604020202020204" charset="0"/>
              </a:rPr>
              <a:t>Based on the pie chart, Amazon and Betsy are the marketplaces that dominate e-Commerce in the US. Amazon achieved total order of 51% while Betsy reached 49%. Both of them only have a slight difference of 1% from the overall total orders of 9.766 orders.</a:t>
            </a:r>
          </a:p>
        </p:txBody>
      </p:sp>
      <p:pic>
        <p:nvPicPr>
          <p:cNvPr id="4" name="Picture 3">
            <a:extLst>
              <a:ext uri="{FF2B5EF4-FFF2-40B4-BE49-F238E27FC236}">
                <a16:creationId xmlns:a16="http://schemas.microsoft.com/office/drawing/2014/main" id="{BA1D7401-4E7D-E557-EB2A-147B5C5B960B}"/>
              </a:ext>
            </a:extLst>
          </p:cNvPr>
          <p:cNvPicPr>
            <a:picLocks noChangeAspect="1"/>
          </p:cNvPicPr>
          <p:nvPr/>
        </p:nvPicPr>
        <p:blipFill rotWithShape="1">
          <a:blip r:embed="rId2"/>
          <a:srcRect l="26553" r="34068"/>
          <a:stretch/>
        </p:blipFill>
        <p:spPr>
          <a:xfrm>
            <a:off x="592666" y="669781"/>
            <a:ext cx="4055533" cy="4099516"/>
          </a:xfrm>
          <a:prstGeom prst="rect">
            <a:avLst/>
          </a:prstGeom>
        </p:spPr>
      </p:pic>
    </p:spTree>
    <p:extLst>
      <p:ext uri="{BB962C8B-B14F-4D97-AF65-F5344CB8AC3E}">
        <p14:creationId xmlns:p14="http://schemas.microsoft.com/office/powerpoint/2010/main" val="1893025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971F14B-AB78-BC0C-BAC6-496C993F53E3}"/>
              </a:ext>
            </a:extLst>
          </p:cNvPr>
          <p:cNvSpPr>
            <a:spLocks noGrp="1"/>
          </p:cNvSpPr>
          <p:nvPr>
            <p:ph type="title"/>
          </p:nvPr>
        </p:nvSpPr>
        <p:spPr>
          <a:xfrm>
            <a:off x="8468" y="25400"/>
            <a:ext cx="9135532" cy="891366"/>
          </a:xfrm>
        </p:spPr>
        <p:txBody>
          <a:bodyPr/>
          <a:lstStyle/>
          <a:p>
            <a:pPr algn="just"/>
            <a:r>
              <a:rPr lang="en-US" sz="2400" dirty="0"/>
              <a:t>#3 Calculate number of quantity products to get most </a:t>
            </a:r>
            <a:br>
              <a:rPr lang="en-US" sz="2400" dirty="0"/>
            </a:br>
            <a:r>
              <a:rPr lang="en-US" sz="2400" dirty="0"/>
              <a:t>       and the least products bought from customers</a:t>
            </a:r>
          </a:p>
        </p:txBody>
      </p:sp>
      <p:sp>
        <p:nvSpPr>
          <p:cNvPr id="12" name="TextBox 11">
            <a:extLst>
              <a:ext uri="{FF2B5EF4-FFF2-40B4-BE49-F238E27FC236}">
                <a16:creationId xmlns:a16="http://schemas.microsoft.com/office/drawing/2014/main" id="{B3C836DB-3BCF-674A-80BD-94F60A7D3197}"/>
              </a:ext>
            </a:extLst>
          </p:cNvPr>
          <p:cNvSpPr txBox="1"/>
          <p:nvPr/>
        </p:nvSpPr>
        <p:spPr>
          <a:xfrm>
            <a:off x="609602" y="888389"/>
            <a:ext cx="758541" cy="307777"/>
          </a:xfrm>
          <a:prstGeom prst="rect">
            <a:avLst/>
          </a:prstGeom>
          <a:noFill/>
        </p:spPr>
        <p:txBody>
          <a:bodyPr wrap="none" rtlCol="0">
            <a:spAutoFit/>
          </a:bodyPr>
          <a:lstStyle/>
          <a:p>
            <a:r>
              <a:rPr lang="en-US" dirty="0">
                <a:latin typeface="Lexend Deca" panose="020B0604020202020204" charset="0"/>
              </a:rPr>
              <a:t>Query:</a:t>
            </a:r>
          </a:p>
        </p:txBody>
      </p:sp>
      <p:pic>
        <p:nvPicPr>
          <p:cNvPr id="6" name="Picture 5">
            <a:extLst>
              <a:ext uri="{FF2B5EF4-FFF2-40B4-BE49-F238E27FC236}">
                <a16:creationId xmlns:a16="http://schemas.microsoft.com/office/drawing/2014/main" id="{60B89769-AFC3-FADE-A414-D9CBA39B9515}"/>
              </a:ext>
            </a:extLst>
          </p:cNvPr>
          <p:cNvPicPr>
            <a:picLocks noChangeAspect="1"/>
          </p:cNvPicPr>
          <p:nvPr/>
        </p:nvPicPr>
        <p:blipFill rotWithShape="1">
          <a:blip r:embed="rId2"/>
          <a:srcRect l="4445" t="19588" r="49351" b="21481"/>
          <a:stretch/>
        </p:blipFill>
        <p:spPr>
          <a:xfrm>
            <a:off x="694266" y="1224043"/>
            <a:ext cx="4224867" cy="3031068"/>
          </a:xfrm>
          <a:prstGeom prst="rect">
            <a:avLst/>
          </a:prstGeom>
        </p:spPr>
      </p:pic>
      <p:pic>
        <p:nvPicPr>
          <p:cNvPr id="8" name="Picture 7">
            <a:extLst>
              <a:ext uri="{FF2B5EF4-FFF2-40B4-BE49-F238E27FC236}">
                <a16:creationId xmlns:a16="http://schemas.microsoft.com/office/drawing/2014/main" id="{281C578A-99AD-1D98-ECAD-8053E9AD08EB}"/>
              </a:ext>
            </a:extLst>
          </p:cNvPr>
          <p:cNvPicPr>
            <a:picLocks noChangeAspect="1"/>
          </p:cNvPicPr>
          <p:nvPr/>
        </p:nvPicPr>
        <p:blipFill rotWithShape="1">
          <a:blip r:embed="rId3"/>
          <a:srcRect l="4536" t="43951" r="49260" b="32727"/>
          <a:stretch/>
        </p:blipFill>
        <p:spPr>
          <a:xfrm>
            <a:off x="5063065" y="1224044"/>
            <a:ext cx="3889393" cy="1104290"/>
          </a:xfrm>
          <a:prstGeom prst="rect">
            <a:avLst/>
          </a:prstGeom>
        </p:spPr>
      </p:pic>
    </p:spTree>
    <p:extLst>
      <p:ext uri="{BB962C8B-B14F-4D97-AF65-F5344CB8AC3E}">
        <p14:creationId xmlns:p14="http://schemas.microsoft.com/office/powerpoint/2010/main" val="2620687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0B6B9D-D598-BF29-A28E-EB10DBC699DC}"/>
              </a:ext>
            </a:extLst>
          </p:cNvPr>
          <p:cNvSpPr txBox="1"/>
          <p:nvPr/>
        </p:nvSpPr>
        <p:spPr>
          <a:xfrm>
            <a:off x="275944" y="1159329"/>
            <a:ext cx="837089" cy="307777"/>
          </a:xfrm>
          <a:prstGeom prst="rect">
            <a:avLst/>
          </a:prstGeom>
          <a:noFill/>
        </p:spPr>
        <p:txBody>
          <a:bodyPr wrap="none" rtlCol="0">
            <a:spAutoFit/>
          </a:bodyPr>
          <a:lstStyle/>
          <a:p>
            <a:r>
              <a:rPr lang="en-US" dirty="0">
                <a:latin typeface="Lexend Deca" panose="020B0604020202020204" charset="0"/>
              </a:rPr>
              <a:t>Output:</a:t>
            </a:r>
          </a:p>
        </p:txBody>
      </p:sp>
      <p:sp>
        <p:nvSpPr>
          <p:cNvPr id="8" name="Title 10">
            <a:extLst>
              <a:ext uri="{FF2B5EF4-FFF2-40B4-BE49-F238E27FC236}">
                <a16:creationId xmlns:a16="http://schemas.microsoft.com/office/drawing/2014/main" id="{32501D92-019F-66BC-3EEE-670317A46737}"/>
              </a:ext>
            </a:extLst>
          </p:cNvPr>
          <p:cNvSpPr txBox="1">
            <a:spLocks/>
          </p:cNvSpPr>
          <p:nvPr/>
        </p:nvSpPr>
        <p:spPr>
          <a:xfrm>
            <a:off x="0" y="0"/>
            <a:ext cx="9135532" cy="8913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1pPr>
            <a:lvl2pPr marR="0" lvl="1"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9pPr>
          </a:lstStyle>
          <a:p>
            <a:pPr algn="just"/>
            <a:r>
              <a:rPr lang="en-US" sz="2400" dirty="0"/>
              <a:t>#3 Calculate number of quantity products to get most </a:t>
            </a:r>
            <a:br>
              <a:rPr lang="en-US" sz="2400" dirty="0"/>
            </a:br>
            <a:r>
              <a:rPr lang="en-US" sz="2400" dirty="0"/>
              <a:t>       products bought from customers</a:t>
            </a:r>
          </a:p>
        </p:txBody>
      </p:sp>
      <p:pic>
        <p:nvPicPr>
          <p:cNvPr id="4" name="Picture 3">
            <a:extLst>
              <a:ext uri="{FF2B5EF4-FFF2-40B4-BE49-F238E27FC236}">
                <a16:creationId xmlns:a16="http://schemas.microsoft.com/office/drawing/2014/main" id="{84C807DB-9798-75E1-ECE7-186F6833347A}"/>
              </a:ext>
            </a:extLst>
          </p:cNvPr>
          <p:cNvPicPr>
            <a:picLocks noChangeAspect="1"/>
          </p:cNvPicPr>
          <p:nvPr/>
        </p:nvPicPr>
        <p:blipFill rotWithShape="1">
          <a:blip r:embed="rId2"/>
          <a:srcRect l="26852" t="32428" r="40694" b="46790"/>
          <a:stretch/>
        </p:blipFill>
        <p:spPr>
          <a:xfrm>
            <a:off x="383115" y="1881716"/>
            <a:ext cx="3831391" cy="1380067"/>
          </a:xfrm>
          <a:prstGeom prst="rect">
            <a:avLst/>
          </a:prstGeom>
        </p:spPr>
      </p:pic>
      <p:pic>
        <p:nvPicPr>
          <p:cNvPr id="7" name="Picture 6">
            <a:extLst>
              <a:ext uri="{FF2B5EF4-FFF2-40B4-BE49-F238E27FC236}">
                <a16:creationId xmlns:a16="http://schemas.microsoft.com/office/drawing/2014/main" id="{85696925-2DF6-7A50-1648-5630BEE639BB}"/>
              </a:ext>
            </a:extLst>
          </p:cNvPr>
          <p:cNvPicPr>
            <a:picLocks noChangeAspect="1"/>
          </p:cNvPicPr>
          <p:nvPr/>
        </p:nvPicPr>
        <p:blipFill rotWithShape="1">
          <a:blip r:embed="rId3"/>
          <a:srcRect l="27037" t="32757" r="41110" b="46503"/>
          <a:stretch/>
        </p:blipFill>
        <p:spPr>
          <a:xfrm>
            <a:off x="4718050" y="1881716"/>
            <a:ext cx="3831391" cy="1403358"/>
          </a:xfrm>
          <a:prstGeom prst="rect">
            <a:avLst/>
          </a:prstGeom>
        </p:spPr>
      </p:pic>
      <p:sp>
        <p:nvSpPr>
          <p:cNvPr id="9" name="TextBox 8">
            <a:extLst>
              <a:ext uri="{FF2B5EF4-FFF2-40B4-BE49-F238E27FC236}">
                <a16:creationId xmlns:a16="http://schemas.microsoft.com/office/drawing/2014/main" id="{BFBBE034-9635-9193-B3BF-4DAA9DDC32A8}"/>
              </a:ext>
            </a:extLst>
          </p:cNvPr>
          <p:cNvSpPr txBox="1"/>
          <p:nvPr/>
        </p:nvSpPr>
        <p:spPr>
          <a:xfrm>
            <a:off x="1328832" y="1573939"/>
            <a:ext cx="1939955" cy="307777"/>
          </a:xfrm>
          <a:prstGeom prst="rect">
            <a:avLst/>
          </a:prstGeom>
          <a:noFill/>
        </p:spPr>
        <p:txBody>
          <a:bodyPr wrap="none" rtlCol="0">
            <a:spAutoFit/>
          </a:bodyPr>
          <a:lstStyle/>
          <a:p>
            <a:r>
              <a:rPr lang="en-US" dirty="0">
                <a:latin typeface="Lexend Deca" panose="020B0604020202020204" charset="0"/>
              </a:rPr>
              <a:t>Top selling products</a:t>
            </a:r>
          </a:p>
        </p:txBody>
      </p:sp>
      <p:sp>
        <p:nvSpPr>
          <p:cNvPr id="10" name="TextBox 9">
            <a:extLst>
              <a:ext uri="{FF2B5EF4-FFF2-40B4-BE49-F238E27FC236}">
                <a16:creationId xmlns:a16="http://schemas.microsoft.com/office/drawing/2014/main" id="{52FAA6DC-C484-D974-F560-25673D98AAA7}"/>
              </a:ext>
            </a:extLst>
          </p:cNvPr>
          <p:cNvSpPr txBox="1"/>
          <p:nvPr/>
        </p:nvSpPr>
        <p:spPr>
          <a:xfrm>
            <a:off x="5782733" y="1573938"/>
            <a:ext cx="2093843" cy="307777"/>
          </a:xfrm>
          <a:prstGeom prst="rect">
            <a:avLst/>
          </a:prstGeom>
          <a:noFill/>
        </p:spPr>
        <p:txBody>
          <a:bodyPr wrap="none" rtlCol="0">
            <a:spAutoFit/>
          </a:bodyPr>
          <a:lstStyle/>
          <a:p>
            <a:r>
              <a:rPr lang="en-US" dirty="0">
                <a:latin typeface="Lexend Deca" panose="020B0604020202020204" charset="0"/>
              </a:rPr>
              <a:t>Least selling products</a:t>
            </a:r>
          </a:p>
        </p:txBody>
      </p:sp>
    </p:spTree>
    <p:extLst>
      <p:ext uri="{BB962C8B-B14F-4D97-AF65-F5344CB8AC3E}">
        <p14:creationId xmlns:p14="http://schemas.microsoft.com/office/powerpoint/2010/main" val="4079945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E46EB88-4A56-B8FA-8EA0-88FEB85D7892}"/>
              </a:ext>
            </a:extLst>
          </p:cNvPr>
          <p:cNvSpPr>
            <a:spLocks noGrp="1"/>
          </p:cNvSpPr>
          <p:nvPr>
            <p:ph type="title"/>
          </p:nvPr>
        </p:nvSpPr>
        <p:spPr>
          <a:xfrm>
            <a:off x="0" y="-33868"/>
            <a:ext cx="9144000" cy="572700"/>
          </a:xfrm>
        </p:spPr>
        <p:txBody>
          <a:bodyPr/>
          <a:lstStyle/>
          <a:p>
            <a:pPr algn="ctr"/>
            <a:r>
              <a:rPr lang="en-US" sz="2400" dirty="0">
                <a:solidFill>
                  <a:schemeClr val="tx2">
                    <a:lumMod val="50000"/>
                  </a:schemeClr>
                </a:solidFill>
              </a:rPr>
              <a:t>Top 5 </a:t>
            </a:r>
            <a:r>
              <a:rPr lang="en-US" sz="2400" dirty="0"/>
              <a:t>Least and Most Profitable Products</a:t>
            </a:r>
            <a:endParaRPr lang="en-US" sz="2400" dirty="0">
              <a:solidFill>
                <a:schemeClr val="tx2">
                  <a:lumMod val="50000"/>
                </a:schemeClr>
              </a:solidFill>
            </a:endParaRPr>
          </a:p>
        </p:txBody>
      </p:sp>
      <p:pic>
        <p:nvPicPr>
          <p:cNvPr id="9" name="Picture 8">
            <a:extLst>
              <a:ext uri="{FF2B5EF4-FFF2-40B4-BE49-F238E27FC236}">
                <a16:creationId xmlns:a16="http://schemas.microsoft.com/office/drawing/2014/main" id="{8BFD4B8D-FC02-A071-F398-13BAF6D7C30D}"/>
              </a:ext>
            </a:extLst>
          </p:cNvPr>
          <p:cNvPicPr>
            <a:picLocks noChangeAspect="1"/>
          </p:cNvPicPr>
          <p:nvPr/>
        </p:nvPicPr>
        <p:blipFill>
          <a:blip r:embed="rId2"/>
          <a:stretch>
            <a:fillRect/>
          </a:stretch>
        </p:blipFill>
        <p:spPr>
          <a:xfrm>
            <a:off x="1972733" y="489005"/>
            <a:ext cx="5198533" cy="2082745"/>
          </a:xfrm>
          <a:prstGeom prst="rect">
            <a:avLst/>
          </a:prstGeom>
        </p:spPr>
      </p:pic>
      <p:pic>
        <p:nvPicPr>
          <p:cNvPr id="11" name="Picture 10">
            <a:extLst>
              <a:ext uri="{FF2B5EF4-FFF2-40B4-BE49-F238E27FC236}">
                <a16:creationId xmlns:a16="http://schemas.microsoft.com/office/drawing/2014/main" id="{CCD130E6-B80E-F179-0C2A-AD021A05F69A}"/>
              </a:ext>
            </a:extLst>
          </p:cNvPr>
          <p:cNvPicPr>
            <a:picLocks noChangeAspect="1"/>
          </p:cNvPicPr>
          <p:nvPr/>
        </p:nvPicPr>
        <p:blipFill>
          <a:blip r:embed="rId3"/>
          <a:stretch>
            <a:fillRect/>
          </a:stretch>
        </p:blipFill>
        <p:spPr>
          <a:xfrm>
            <a:off x="1972733" y="2670765"/>
            <a:ext cx="5198532" cy="2293797"/>
          </a:xfrm>
          <a:prstGeom prst="rect">
            <a:avLst/>
          </a:prstGeom>
        </p:spPr>
      </p:pic>
    </p:spTree>
    <p:extLst>
      <p:ext uri="{BB962C8B-B14F-4D97-AF65-F5344CB8AC3E}">
        <p14:creationId xmlns:p14="http://schemas.microsoft.com/office/powerpoint/2010/main" val="3882496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0B6B9D-D598-BF29-A28E-EB10DBC699DC}"/>
              </a:ext>
            </a:extLst>
          </p:cNvPr>
          <p:cNvSpPr txBox="1"/>
          <p:nvPr/>
        </p:nvSpPr>
        <p:spPr>
          <a:xfrm>
            <a:off x="465674" y="1631279"/>
            <a:ext cx="837089" cy="307777"/>
          </a:xfrm>
          <a:prstGeom prst="rect">
            <a:avLst/>
          </a:prstGeom>
          <a:noFill/>
        </p:spPr>
        <p:txBody>
          <a:bodyPr wrap="none" rtlCol="0">
            <a:spAutoFit/>
          </a:bodyPr>
          <a:lstStyle/>
          <a:p>
            <a:r>
              <a:rPr lang="en-US" dirty="0">
                <a:latin typeface="Lexend Deca" panose="020B0604020202020204" charset="0"/>
              </a:rPr>
              <a:t>Output:</a:t>
            </a:r>
          </a:p>
        </p:txBody>
      </p:sp>
      <p:sp>
        <p:nvSpPr>
          <p:cNvPr id="8" name="Title 10">
            <a:extLst>
              <a:ext uri="{FF2B5EF4-FFF2-40B4-BE49-F238E27FC236}">
                <a16:creationId xmlns:a16="http://schemas.microsoft.com/office/drawing/2014/main" id="{32501D92-019F-66BC-3EEE-670317A46737}"/>
              </a:ext>
            </a:extLst>
          </p:cNvPr>
          <p:cNvSpPr txBox="1">
            <a:spLocks/>
          </p:cNvSpPr>
          <p:nvPr/>
        </p:nvSpPr>
        <p:spPr>
          <a:xfrm>
            <a:off x="0" y="0"/>
            <a:ext cx="9135532" cy="8913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1pPr>
            <a:lvl2pPr marR="0" lvl="1"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9pPr>
          </a:lstStyle>
          <a:p>
            <a:pPr algn="just"/>
            <a:r>
              <a:rPr lang="en-US" sz="2400" dirty="0"/>
              <a:t>#4 The most payment method used by customer </a:t>
            </a:r>
          </a:p>
        </p:txBody>
      </p:sp>
      <p:pic>
        <p:nvPicPr>
          <p:cNvPr id="4" name="Picture 3">
            <a:extLst>
              <a:ext uri="{FF2B5EF4-FFF2-40B4-BE49-F238E27FC236}">
                <a16:creationId xmlns:a16="http://schemas.microsoft.com/office/drawing/2014/main" id="{F9F91598-AB01-3A65-0A87-8E8431062D32}"/>
              </a:ext>
            </a:extLst>
          </p:cNvPr>
          <p:cNvPicPr>
            <a:picLocks noChangeAspect="1"/>
          </p:cNvPicPr>
          <p:nvPr/>
        </p:nvPicPr>
        <p:blipFill rotWithShape="1">
          <a:blip r:embed="rId2"/>
          <a:srcRect l="4352" t="58765" r="35741" b="27572"/>
          <a:stretch/>
        </p:blipFill>
        <p:spPr>
          <a:xfrm>
            <a:off x="579970" y="829236"/>
            <a:ext cx="6009773" cy="770959"/>
          </a:xfrm>
          <a:prstGeom prst="rect">
            <a:avLst/>
          </a:prstGeom>
        </p:spPr>
      </p:pic>
      <p:sp>
        <p:nvSpPr>
          <p:cNvPr id="6" name="TextBox 5">
            <a:extLst>
              <a:ext uri="{FF2B5EF4-FFF2-40B4-BE49-F238E27FC236}">
                <a16:creationId xmlns:a16="http://schemas.microsoft.com/office/drawing/2014/main" id="{D9E25BFC-5331-E6C7-862E-A823A5D6A68B}"/>
              </a:ext>
            </a:extLst>
          </p:cNvPr>
          <p:cNvSpPr txBox="1"/>
          <p:nvPr/>
        </p:nvSpPr>
        <p:spPr>
          <a:xfrm>
            <a:off x="465674" y="546764"/>
            <a:ext cx="758541" cy="307777"/>
          </a:xfrm>
          <a:prstGeom prst="rect">
            <a:avLst/>
          </a:prstGeom>
          <a:noFill/>
        </p:spPr>
        <p:txBody>
          <a:bodyPr wrap="none" rtlCol="0">
            <a:spAutoFit/>
          </a:bodyPr>
          <a:lstStyle/>
          <a:p>
            <a:r>
              <a:rPr lang="en-US" dirty="0">
                <a:latin typeface="Lexend Deca" panose="020B0604020202020204" charset="0"/>
              </a:rPr>
              <a:t>Query:</a:t>
            </a:r>
          </a:p>
        </p:txBody>
      </p:sp>
      <p:pic>
        <p:nvPicPr>
          <p:cNvPr id="13" name="Picture 12">
            <a:extLst>
              <a:ext uri="{FF2B5EF4-FFF2-40B4-BE49-F238E27FC236}">
                <a16:creationId xmlns:a16="http://schemas.microsoft.com/office/drawing/2014/main" id="{01C27D10-854C-DE43-49B4-092F8A9393B7}"/>
              </a:ext>
            </a:extLst>
          </p:cNvPr>
          <p:cNvPicPr>
            <a:picLocks noChangeAspect="1"/>
          </p:cNvPicPr>
          <p:nvPr/>
        </p:nvPicPr>
        <p:blipFill>
          <a:blip r:embed="rId3"/>
          <a:stretch>
            <a:fillRect/>
          </a:stretch>
        </p:blipFill>
        <p:spPr>
          <a:xfrm>
            <a:off x="579971" y="1947526"/>
            <a:ext cx="6007101" cy="3140346"/>
          </a:xfrm>
          <a:prstGeom prst="rect">
            <a:avLst/>
          </a:prstGeom>
        </p:spPr>
      </p:pic>
      <p:sp>
        <p:nvSpPr>
          <p:cNvPr id="14" name="TextBox 13">
            <a:extLst>
              <a:ext uri="{FF2B5EF4-FFF2-40B4-BE49-F238E27FC236}">
                <a16:creationId xmlns:a16="http://schemas.microsoft.com/office/drawing/2014/main" id="{5BBCAA7C-8197-8E18-EE27-CE519A681328}"/>
              </a:ext>
            </a:extLst>
          </p:cNvPr>
          <p:cNvSpPr txBox="1"/>
          <p:nvPr/>
        </p:nvSpPr>
        <p:spPr>
          <a:xfrm>
            <a:off x="7042793" y="1591918"/>
            <a:ext cx="1491114" cy="307777"/>
          </a:xfrm>
          <a:prstGeom prst="rect">
            <a:avLst/>
          </a:prstGeom>
          <a:noFill/>
        </p:spPr>
        <p:txBody>
          <a:bodyPr wrap="none" rtlCol="0">
            <a:spAutoFit/>
          </a:bodyPr>
          <a:lstStyle/>
          <a:p>
            <a:r>
              <a:rPr lang="en-US" dirty="0">
                <a:latin typeface="Lexend Deca" panose="020B0604020202020204" charset="0"/>
              </a:rPr>
              <a:t>Details Output:</a:t>
            </a:r>
          </a:p>
        </p:txBody>
      </p:sp>
      <p:pic>
        <p:nvPicPr>
          <p:cNvPr id="16" name="Picture 15">
            <a:extLst>
              <a:ext uri="{FF2B5EF4-FFF2-40B4-BE49-F238E27FC236}">
                <a16:creationId xmlns:a16="http://schemas.microsoft.com/office/drawing/2014/main" id="{9B6D027F-63EB-F363-B350-6499941FC2AC}"/>
              </a:ext>
            </a:extLst>
          </p:cNvPr>
          <p:cNvPicPr>
            <a:picLocks noChangeAspect="1"/>
          </p:cNvPicPr>
          <p:nvPr/>
        </p:nvPicPr>
        <p:blipFill rotWithShape="1">
          <a:blip r:embed="rId4"/>
          <a:srcRect l="1112" t="4445" r="81111" b="31111"/>
          <a:stretch/>
        </p:blipFill>
        <p:spPr>
          <a:xfrm>
            <a:off x="7167029" y="1947526"/>
            <a:ext cx="1526672" cy="3112987"/>
          </a:xfrm>
          <a:prstGeom prst="rect">
            <a:avLst/>
          </a:prstGeom>
        </p:spPr>
      </p:pic>
    </p:spTree>
    <p:extLst>
      <p:ext uri="{BB962C8B-B14F-4D97-AF65-F5344CB8AC3E}">
        <p14:creationId xmlns:p14="http://schemas.microsoft.com/office/powerpoint/2010/main" val="1715240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E46EB88-4A56-B8FA-8EA0-88FEB85D7892}"/>
              </a:ext>
            </a:extLst>
          </p:cNvPr>
          <p:cNvSpPr>
            <a:spLocks noGrp="1"/>
          </p:cNvSpPr>
          <p:nvPr>
            <p:ph type="title"/>
          </p:nvPr>
        </p:nvSpPr>
        <p:spPr>
          <a:xfrm>
            <a:off x="321732" y="76203"/>
            <a:ext cx="8034868" cy="897467"/>
          </a:xfrm>
        </p:spPr>
        <p:txBody>
          <a:bodyPr/>
          <a:lstStyle/>
          <a:p>
            <a:pPr algn="ctr"/>
            <a:r>
              <a:rPr lang="en-US" sz="2400" dirty="0">
                <a:solidFill>
                  <a:schemeClr val="tx2">
                    <a:lumMod val="50000"/>
                  </a:schemeClr>
                </a:solidFill>
              </a:rPr>
              <a:t>81% of Customer </a:t>
            </a:r>
            <a:r>
              <a:rPr lang="en-US" sz="2400" dirty="0">
                <a:solidFill>
                  <a:schemeClr val="tx1"/>
                </a:solidFill>
              </a:rPr>
              <a:t>prefer using </a:t>
            </a:r>
            <a:r>
              <a:rPr lang="en-US" sz="2400" dirty="0">
                <a:solidFill>
                  <a:schemeClr val="tx2">
                    <a:lumMod val="50000"/>
                  </a:schemeClr>
                </a:solidFill>
              </a:rPr>
              <a:t>Online</a:t>
            </a:r>
            <a:r>
              <a:rPr lang="en-US" sz="2400" dirty="0">
                <a:solidFill>
                  <a:schemeClr val="tx1"/>
                </a:solidFill>
              </a:rPr>
              <a:t> Payment Method than others</a:t>
            </a:r>
          </a:p>
        </p:txBody>
      </p:sp>
      <p:sp>
        <p:nvSpPr>
          <p:cNvPr id="4" name="TextBox 3">
            <a:extLst>
              <a:ext uri="{FF2B5EF4-FFF2-40B4-BE49-F238E27FC236}">
                <a16:creationId xmlns:a16="http://schemas.microsoft.com/office/drawing/2014/main" id="{FB6CB016-DCE8-4D05-9173-299CE266E2CD}"/>
              </a:ext>
            </a:extLst>
          </p:cNvPr>
          <p:cNvSpPr txBox="1"/>
          <p:nvPr/>
        </p:nvSpPr>
        <p:spPr>
          <a:xfrm>
            <a:off x="6019802" y="2117949"/>
            <a:ext cx="2751666" cy="1277273"/>
          </a:xfrm>
          <a:prstGeom prst="rect">
            <a:avLst/>
          </a:prstGeom>
          <a:noFill/>
        </p:spPr>
        <p:txBody>
          <a:bodyPr wrap="square" rtlCol="0">
            <a:spAutoFit/>
          </a:bodyPr>
          <a:lstStyle/>
          <a:p>
            <a:pPr>
              <a:lnSpc>
                <a:spcPct val="150000"/>
              </a:lnSpc>
            </a:pPr>
            <a:r>
              <a:rPr lang="en-US" b="1" dirty="0">
                <a:latin typeface="Lexend Deca" panose="020B0604020202020204" charset="0"/>
              </a:rPr>
              <a:t>Insight:</a:t>
            </a:r>
          </a:p>
          <a:p>
            <a:pPr algn="just"/>
            <a:r>
              <a:rPr lang="en-US" dirty="0">
                <a:latin typeface="Lexend Deca" panose="020B0604020202020204" charset="0"/>
              </a:rPr>
              <a:t>Based on the horizontal bar chart, there are 3 most payment method used by customer. Online is the most. </a:t>
            </a:r>
          </a:p>
        </p:txBody>
      </p:sp>
      <p:pic>
        <p:nvPicPr>
          <p:cNvPr id="6" name="Picture 5">
            <a:extLst>
              <a:ext uri="{FF2B5EF4-FFF2-40B4-BE49-F238E27FC236}">
                <a16:creationId xmlns:a16="http://schemas.microsoft.com/office/drawing/2014/main" id="{83B84D28-C07C-157A-6AF9-9BBE2AD152B4}"/>
              </a:ext>
            </a:extLst>
          </p:cNvPr>
          <p:cNvPicPr>
            <a:picLocks noChangeAspect="1"/>
          </p:cNvPicPr>
          <p:nvPr/>
        </p:nvPicPr>
        <p:blipFill rotWithShape="1">
          <a:blip r:embed="rId2"/>
          <a:srcRect l="25833"/>
          <a:stretch/>
        </p:blipFill>
        <p:spPr>
          <a:xfrm>
            <a:off x="372532" y="1128787"/>
            <a:ext cx="5472240" cy="3255596"/>
          </a:xfrm>
          <a:prstGeom prst="rect">
            <a:avLst/>
          </a:prstGeom>
        </p:spPr>
      </p:pic>
    </p:spTree>
    <p:extLst>
      <p:ext uri="{BB962C8B-B14F-4D97-AF65-F5344CB8AC3E}">
        <p14:creationId xmlns:p14="http://schemas.microsoft.com/office/powerpoint/2010/main" val="3842438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0">
            <a:extLst>
              <a:ext uri="{FF2B5EF4-FFF2-40B4-BE49-F238E27FC236}">
                <a16:creationId xmlns:a16="http://schemas.microsoft.com/office/drawing/2014/main" id="{32501D92-019F-66BC-3EEE-670317A46737}"/>
              </a:ext>
            </a:extLst>
          </p:cNvPr>
          <p:cNvSpPr txBox="1">
            <a:spLocks/>
          </p:cNvSpPr>
          <p:nvPr/>
        </p:nvSpPr>
        <p:spPr>
          <a:xfrm>
            <a:off x="541867" y="0"/>
            <a:ext cx="8060265" cy="8913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1pPr>
            <a:lvl2pPr marR="0" lvl="1"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9pPr>
          </a:lstStyle>
          <a:p>
            <a:r>
              <a:rPr lang="en-US" sz="2400" dirty="0"/>
              <a:t>#5 Calculate numbers of male and female customers </a:t>
            </a:r>
          </a:p>
          <a:p>
            <a:r>
              <a:rPr lang="en-US" sz="2400" dirty="0"/>
              <a:t>      by age category</a:t>
            </a:r>
          </a:p>
        </p:txBody>
      </p:sp>
      <p:sp>
        <p:nvSpPr>
          <p:cNvPr id="6" name="TextBox 5">
            <a:extLst>
              <a:ext uri="{FF2B5EF4-FFF2-40B4-BE49-F238E27FC236}">
                <a16:creationId xmlns:a16="http://schemas.microsoft.com/office/drawing/2014/main" id="{D9E25BFC-5331-E6C7-862E-A823A5D6A68B}"/>
              </a:ext>
            </a:extLst>
          </p:cNvPr>
          <p:cNvSpPr txBox="1"/>
          <p:nvPr/>
        </p:nvSpPr>
        <p:spPr>
          <a:xfrm>
            <a:off x="4407518" y="824012"/>
            <a:ext cx="758541" cy="307777"/>
          </a:xfrm>
          <a:prstGeom prst="rect">
            <a:avLst/>
          </a:prstGeom>
          <a:noFill/>
        </p:spPr>
        <p:txBody>
          <a:bodyPr wrap="none" rtlCol="0">
            <a:spAutoFit/>
          </a:bodyPr>
          <a:lstStyle/>
          <a:p>
            <a:r>
              <a:rPr lang="en-US" dirty="0">
                <a:latin typeface="Lexend Deca" panose="020B0604020202020204" charset="0"/>
              </a:rPr>
              <a:t>Query:</a:t>
            </a:r>
          </a:p>
        </p:txBody>
      </p:sp>
      <p:pic>
        <p:nvPicPr>
          <p:cNvPr id="5" name="Picture 4">
            <a:extLst>
              <a:ext uri="{FF2B5EF4-FFF2-40B4-BE49-F238E27FC236}">
                <a16:creationId xmlns:a16="http://schemas.microsoft.com/office/drawing/2014/main" id="{328CEA13-BFE8-54F2-A30A-9114447D8B94}"/>
              </a:ext>
            </a:extLst>
          </p:cNvPr>
          <p:cNvPicPr>
            <a:picLocks noChangeAspect="1"/>
          </p:cNvPicPr>
          <p:nvPr/>
        </p:nvPicPr>
        <p:blipFill rotWithShape="1">
          <a:blip r:embed="rId2"/>
          <a:srcRect l="4446" t="12511" r="42314" b="8971"/>
          <a:stretch/>
        </p:blipFill>
        <p:spPr>
          <a:xfrm>
            <a:off x="194736" y="1131789"/>
            <a:ext cx="4592053" cy="3809409"/>
          </a:xfrm>
          <a:prstGeom prst="rect">
            <a:avLst/>
          </a:prstGeom>
        </p:spPr>
      </p:pic>
      <p:pic>
        <p:nvPicPr>
          <p:cNvPr id="9" name="Picture 8">
            <a:extLst>
              <a:ext uri="{FF2B5EF4-FFF2-40B4-BE49-F238E27FC236}">
                <a16:creationId xmlns:a16="http://schemas.microsoft.com/office/drawing/2014/main" id="{DEAE816C-B3B4-8832-F7C7-BBF12504A49C}"/>
              </a:ext>
            </a:extLst>
          </p:cNvPr>
          <p:cNvPicPr>
            <a:picLocks noChangeAspect="1"/>
          </p:cNvPicPr>
          <p:nvPr/>
        </p:nvPicPr>
        <p:blipFill rotWithShape="1">
          <a:blip r:embed="rId3"/>
          <a:srcRect l="4537" t="11852" r="45244" b="5515"/>
          <a:stretch/>
        </p:blipFill>
        <p:spPr>
          <a:xfrm>
            <a:off x="4885267" y="1131789"/>
            <a:ext cx="4115744" cy="3809409"/>
          </a:xfrm>
          <a:prstGeom prst="rect">
            <a:avLst/>
          </a:prstGeom>
        </p:spPr>
      </p:pic>
    </p:spTree>
    <p:extLst>
      <p:ext uri="{BB962C8B-B14F-4D97-AF65-F5344CB8AC3E}">
        <p14:creationId xmlns:p14="http://schemas.microsoft.com/office/powerpoint/2010/main" val="3532054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0">
            <a:extLst>
              <a:ext uri="{FF2B5EF4-FFF2-40B4-BE49-F238E27FC236}">
                <a16:creationId xmlns:a16="http://schemas.microsoft.com/office/drawing/2014/main" id="{32501D92-019F-66BC-3EEE-670317A46737}"/>
              </a:ext>
            </a:extLst>
          </p:cNvPr>
          <p:cNvSpPr txBox="1">
            <a:spLocks/>
          </p:cNvSpPr>
          <p:nvPr/>
        </p:nvSpPr>
        <p:spPr>
          <a:xfrm>
            <a:off x="541867" y="0"/>
            <a:ext cx="8060265" cy="8913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1pPr>
            <a:lvl2pPr marR="0" lvl="1"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0" i="0" u="none" strike="noStrike" cap="none">
                <a:solidFill>
                  <a:schemeClr val="dk1"/>
                </a:solidFill>
                <a:latin typeface="Lexend Deca"/>
                <a:ea typeface="Lexend Deca"/>
                <a:cs typeface="Lexend Deca"/>
                <a:sym typeface="Lexend Deca"/>
              </a:defRPr>
            </a:lvl9pPr>
          </a:lstStyle>
          <a:p>
            <a:r>
              <a:rPr lang="en-US" sz="2400" dirty="0"/>
              <a:t>#5 Calculate numbers of male and female customers </a:t>
            </a:r>
          </a:p>
          <a:p>
            <a:r>
              <a:rPr lang="en-US" sz="2400" dirty="0"/>
              <a:t>      by age category</a:t>
            </a:r>
          </a:p>
        </p:txBody>
      </p:sp>
      <p:sp>
        <p:nvSpPr>
          <p:cNvPr id="2" name="TextBox 1">
            <a:extLst>
              <a:ext uri="{FF2B5EF4-FFF2-40B4-BE49-F238E27FC236}">
                <a16:creationId xmlns:a16="http://schemas.microsoft.com/office/drawing/2014/main" id="{9A6D7501-7E2C-F905-2B3F-71076A7B0631}"/>
              </a:ext>
            </a:extLst>
          </p:cNvPr>
          <p:cNvSpPr txBox="1"/>
          <p:nvPr/>
        </p:nvSpPr>
        <p:spPr>
          <a:xfrm>
            <a:off x="4230302" y="988736"/>
            <a:ext cx="837089" cy="307777"/>
          </a:xfrm>
          <a:prstGeom prst="rect">
            <a:avLst/>
          </a:prstGeom>
          <a:noFill/>
        </p:spPr>
        <p:txBody>
          <a:bodyPr wrap="none" rtlCol="0">
            <a:spAutoFit/>
          </a:bodyPr>
          <a:lstStyle/>
          <a:p>
            <a:r>
              <a:rPr lang="en-US" dirty="0">
                <a:latin typeface="Lexend Deca" panose="020B0604020202020204" charset="0"/>
              </a:rPr>
              <a:t>Output:</a:t>
            </a:r>
          </a:p>
        </p:txBody>
      </p:sp>
      <p:pic>
        <p:nvPicPr>
          <p:cNvPr id="10" name="Picture 9">
            <a:extLst>
              <a:ext uri="{FF2B5EF4-FFF2-40B4-BE49-F238E27FC236}">
                <a16:creationId xmlns:a16="http://schemas.microsoft.com/office/drawing/2014/main" id="{5F24D311-91EA-82B6-ECA0-2DC3861329EE}"/>
              </a:ext>
            </a:extLst>
          </p:cNvPr>
          <p:cNvPicPr>
            <a:picLocks noChangeAspect="1"/>
          </p:cNvPicPr>
          <p:nvPr/>
        </p:nvPicPr>
        <p:blipFill>
          <a:blip r:embed="rId2"/>
          <a:stretch>
            <a:fillRect/>
          </a:stretch>
        </p:blipFill>
        <p:spPr>
          <a:xfrm>
            <a:off x="99829" y="1673280"/>
            <a:ext cx="4395319" cy="2808963"/>
          </a:xfrm>
          <a:prstGeom prst="rect">
            <a:avLst/>
          </a:prstGeom>
        </p:spPr>
      </p:pic>
      <p:pic>
        <p:nvPicPr>
          <p:cNvPr id="14" name="Picture 13">
            <a:extLst>
              <a:ext uri="{FF2B5EF4-FFF2-40B4-BE49-F238E27FC236}">
                <a16:creationId xmlns:a16="http://schemas.microsoft.com/office/drawing/2014/main" id="{19A55CA2-32BC-A844-D6F8-7B7168F5C8F9}"/>
              </a:ext>
            </a:extLst>
          </p:cNvPr>
          <p:cNvPicPr>
            <a:picLocks noChangeAspect="1"/>
          </p:cNvPicPr>
          <p:nvPr/>
        </p:nvPicPr>
        <p:blipFill>
          <a:blip r:embed="rId3"/>
          <a:stretch>
            <a:fillRect/>
          </a:stretch>
        </p:blipFill>
        <p:spPr>
          <a:xfrm>
            <a:off x="4648850" y="1675273"/>
            <a:ext cx="4395321" cy="2808964"/>
          </a:xfrm>
          <a:prstGeom prst="rect">
            <a:avLst/>
          </a:prstGeom>
        </p:spPr>
      </p:pic>
      <p:sp>
        <p:nvSpPr>
          <p:cNvPr id="15" name="TextBox 14">
            <a:extLst>
              <a:ext uri="{FF2B5EF4-FFF2-40B4-BE49-F238E27FC236}">
                <a16:creationId xmlns:a16="http://schemas.microsoft.com/office/drawing/2014/main" id="{ECB020D3-8A4D-20B0-E534-2539851CD2CB}"/>
              </a:ext>
            </a:extLst>
          </p:cNvPr>
          <p:cNvSpPr txBox="1"/>
          <p:nvPr/>
        </p:nvSpPr>
        <p:spPr>
          <a:xfrm>
            <a:off x="3666064" y="1296206"/>
            <a:ext cx="2379177" cy="307777"/>
          </a:xfrm>
          <a:prstGeom prst="rect">
            <a:avLst/>
          </a:prstGeom>
          <a:noFill/>
        </p:spPr>
        <p:txBody>
          <a:bodyPr wrap="none" rtlCol="0">
            <a:spAutoFit/>
          </a:bodyPr>
          <a:lstStyle/>
          <a:p>
            <a:r>
              <a:rPr lang="en-US" dirty="0">
                <a:latin typeface="Lexend Deca" panose="020B0604020202020204" charset="0"/>
              </a:rPr>
              <a:t>Gender VS Category Age</a:t>
            </a:r>
          </a:p>
        </p:txBody>
      </p:sp>
      <p:cxnSp>
        <p:nvCxnSpPr>
          <p:cNvPr id="17" name="Straight Connector 16">
            <a:extLst>
              <a:ext uri="{FF2B5EF4-FFF2-40B4-BE49-F238E27FC236}">
                <a16:creationId xmlns:a16="http://schemas.microsoft.com/office/drawing/2014/main" id="{95FC8304-8929-FCCA-2230-88B4417426CE}"/>
              </a:ext>
            </a:extLst>
          </p:cNvPr>
          <p:cNvCxnSpPr/>
          <p:nvPr/>
        </p:nvCxnSpPr>
        <p:spPr>
          <a:xfrm>
            <a:off x="4648850" y="3767667"/>
            <a:ext cx="4308883"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8BDBFFC-355B-F84C-18F4-E22689EF9F0A}"/>
              </a:ext>
            </a:extLst>
          </p:cNvPr>
          <p:cNvCxnSpPr/>
          <p:nvPr/>
        </p:nvCxnSpPr>
        <p:spPr>
          <a:xfrm>
            <a:off x="4648849" y="3395134"/>
            <a:ext cx="4308883"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2DB2068B-A185-DB4A-37A0-417442201D77}"/>
              </a:ext>
            </a:extLst>
          </p:cNvPr>
          <p:cNvCxnSpPr/>
          <p:nvPr/>
        </p:nvCxnSpPr>
        <p:spPr>
          <a:xfrm>
            <a:off x="4648848" y="3014134"/>
            <a:ext cx="4308883" cy="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53E8B82-EFB8-B350-388E-08DD1BAC7FA1}"/>
              </a:ext>
            </a:extLst>
          </p:cNvPr>
          <p:cNvCxnSpPr/>
          <p:nvPr/>
        </p:nvCxnSpPr>
        <p:spPr>
          <a:xfrm>
            <a:off x="4648847" y="2641600"/>
            <a:ext cx="4308883"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0DDFA1DC-B59D-77EF-2940-CC3AC9FB8C72}"/>
              </a:ext>
            </a:extLst>
          </p:cNvPr>
          <p:cNvCxnSpPr/>
          <p:nvPr/>
        </p:nvCxnSpPr>
        <p:spPr>
          <a:xfrm>
            <a:off x="4648847" y="2269066"/>
            <a:ext cx="430888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40863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E46EB88-4A56-B8FA-8EA0-88FEB85D7892}"/>
              </a:ext>
            </a:extLst>
          </p:cNvPr>
          <p:cNvSpPr>
            <a:spLocks noGrp="1"/>
          </p:cNvSpPr>
          <p:nvPr>
            <p:ph type="title"/>
          </p:nvPr>
        </p:nvSpPr>
        <p:spPr>
          <a:xfrm>
            <a:off x="-11280" y="110071"/>
            <a:ext cx="9155280" cy="572700"/>
          </a:xfrm>
        </p:spPr>
        <p:txBody>
          <a:bodyPr/>
          <a:lstStyle/>
          <a:p>
            <a:pPr algn="ctr"/>
            <a:r>
              <a:rPr lang="en-US" sz="2500" dirty="0">
                <a:solidFill>
                  <a:srgbClr val="0070C0"/>
                </a:solidFill>
              </a:rPr>
              <a:t>51% of Male </a:t>
            </a:r>
            <a:r>
              <a:rPr lang="en-US" sz="2500" dirty="0"/>
              <a:t>become the most buyers in US E-Commerce</a:t>
            </a:r>
          </a:p>
        </p:txBody>
      </p:sp>
      <p:pic>
        <p:nvPicPr>
          <p:cNvPr id="3" name="Picture 2">
            <a:extLst>
              <a:ext uri="{FF2B5EF4-FFF2-40B4-BE49-F238E27FC236}">
                <a16:creationId xmlns:a16="http://schemas.microsoft.com/office/drawing/2014/main" id="{E5A41480-083A-C3F7-9C75-DA4B60D1FE0D}"/>
              </a:ext>
            </a:extLst>
          </p:cNvPr>
          <p:cNvPicPr>
            <a:picLocks noChangeAspect="1"/>
          </p:cNvPicPr>
          <p:nvPr/>
        </p:nvPicPr>
        <p:blipFill rotWithShape="1">
          <a:blip r:embed="rId2"/>
          <a:srcRect l="24721" r="34260" b="3785"/>
          <a:stretch/>
        </p:blipFill>
        <p:spPr>
          <a:xfrm>
            <a:off x="172306" y="985741"/>
            <a:ext cx="2667000" cy="2735481"/>
          </a:xfrm>
          <a:prstGeom prst="rect">
            <a:avLst/>
          </a:prstGeom>
        </p:spPr>
      </p:pic>
      <p:pic>
        <p:nvPicPr>
          <p:cNvPr id="5" name="Picture 4">
            <a:extLst>
              <a:ext uri="{FF2B5EF4-FFF2-40B4-BE49-F238E27FC236}">
                <a16:creationId xmlns:a16="http://schemas.microsoft.com/office/drawing/2014/main" id="{4C025D61-A99A-D5B8-AFD0-46B0D8908851}"/>
              </a:ext>
            </a:extLst>
          </p:cNvPr>
          <p:cNvPicPr>
            <a:picLocks noChangeAspect="1"/>
          </p:cNvPicPr>
          <p:nvPr/>
        </p:nvPicPr>
        <p:blipFill rotWithShape="1">
          <a:blip r:embed="rId3"/>
          <a:srcRect t="6218"/>
          <a:stretch/>
        </p:blipFill>
        <p:spPr>
          <a:xfrm>
            <a:off x="2956775" y="999433"/>
            <a:ext cx="2968142" cy="2710135"/>
          </a:xfrm>
          <a:prstGeom prst="rect">
            <a:avLst/>
          </a:prstGeom>
        </p:spPr>
      </p:pic>
      <p:pic>
        <p:nvPicPr>
          <p:cNvPr id="11" name="Picture 10">
            <a:extLst>
              <a:ext uri="{FF2B5EF4-FFF2-40B4-BE49-F238E27FC236}">
                <a16:creationId xmlns:a16="http://schemas.microsoft.com/office/drawing/2014/main" id="{81A2B09D-AB98-9B9B-70B2-F354D5B2EC5B}"/>
              </a:ext>
            </a:extLst>
          </p:cNvPr>
          <p:cNvPicPr>
            <a:picLocks noChangeAspect="1"/>
          </p:cNvPicPr>
          <p:nvPr/>
        </p:nvPicPr>
        <p:blipFill rotWithShape="1">
          <a:blip r:embed="rId4"/>
          <a:srcRect t="5679"/>
          <a:stretch/>
        </p:blipFill>
        <p:spPr>
          <a:xfrm>
            <a:off x="6042386" y="997397"/>
            <a:ext cx="2833079" cy="2712171"/>
          </a:xfrm>
          <a:prstGeom prst="rect">
            <a:avLst/>
          </a:prstGeom>
        </p:spPr>
      </p:pic>
      <p:sp>
        <p:nvSpPr>
          <p:cNvPr id="12" name="TextBox 11">
            <a:extLst>
              <a:ext uri="{FF2B5EF4-FFF2-40B4-BE49-F238E27FC236}">
                <a16:creationId xmlns:a16="http://schemas.microsoft.com/office/drawing/2014/main" id="{DB086853-E9D5-D584-88A9-E159EED2179B}"/>
              </a:ext>
            </a:extLst>
          </p:cNvPr>
          <p:cNvSpPr txBox="1"/>
          <p:nvPr/>
        </p:nvSpPr>
        <p:spPr>
          <a:xfrm>
            <a:off x="75862" y="3805887"/>
            <a:ext cx="8799603" cy="995914"/>
          </a:xfrm>
          <a:prstGeom prst="rect">
            <a:avLst/>
          </a:prstGeom>
          <a:noFill/>
        </p:spPr>
        <p:txBody>
          <a:bodyPr wrap="square" rtlCol="0">
            <a:spAutoFit/>
          </a:bodyPr>
          <a:lstStyle/>
          <a:p>
            <a:pPr>
              <a:lnSpc>
                <a:spcPct val="150000"/>
              </a:lnSpc>
            </a:pPr>
            <a:r>
              <a:rPr lang="en-US" b="1" dirty="0">
                <a:latin typeface="Lexend Deca" panose="020B0604020202020204" charset="0"/>
              </a:rPr>
              <a:t>Insight:</a:t>
            </a:r>
          </a:p>
          <a:p>
            <a:pPr marL="0" marR="0" algn="just">
              <a:lnSpc>
                <a:spcPct val="107000"/>
              </a:lnSpc>
              <a:spcBef>
                <a:spcPts val="0"/>
              </a:spcBef>
              <a:spcAft>
                <a:spcPts val="800"/>
              </a:spcAft>
            </a:pPr>
            <a:r>
              <a:rPr lang="en-US" sz="1200" dirty="0">
                <a:effectLst/>
                <a:latin typeface="Lexend Deca" panose="020B0604020202020204" charset="0"/>
                <a:ea typeface="Calibri" panose="020F0502020204030204" pitchFamily="34" charset="0"/>
                <a:cs typeface="Times New Roman" panose="02020603050405020304" pitchFamily="18" charset="0"/>
              </a:rPr>
              <a:t>Based on the graph above, male and female customers in the 30-39 year of age category achieve the highest percentage as the most buyers in eCommerce. When compared by gender, Male buyers account for 51% of total sales more than Female.</a:t>
            </a:r>
          </a:p>
        </p:txBody>
      </p:sp>
    </p:spTree>
    <p:extLst>
      <p:ext uri="{BB962C8B-B14F-4D97-AF65-F5344CB8AC3E}">
        <p14:creationId xmlns:p14="http://schemas.microsoft.com/office/powerpoint/2010/main" val="2866842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2"/>
          <p:cNvSpPr txBox="1">
            <a:spLocks noGrp="1"/>
          </p:cNvSpPr>
          <p:nvPr>
            <p:ph type="title"/>
          </p:nvPr>
        </p:nvSpPr>
        <p:spPr>
          <a:xfrm>
            <a:off x="2820953" y="1634066"/>
            <a:ext cx="5594914" cy="1653550"/>
          </a:xfrm>
          <a:prstGeom prst="rect">
            <a:avLst/>
          </a:prstGeom>
        </p:spPr>
        <p:txBody>
          <a:bodyPr spcFirstLastPara="1" wrap="square" lIns="91425" tIns="91425" rIns="91425" bIns="91425" anchor="b" anchorCtr="0">
            <a:noAutofit/>
          </a:bodyPr>
          <a:lstStyle/>
          <a:p>
            <a:r>
              <a:rPr lang="en-US" sz="4800" i="0" dirty="0">
                <a:solidFill>
                  <a:srgbClr val="292929"/>
                </a:solidFill>
                <a:effectLst/>
                <a:latin typeface="Lexend Deca" panose="020B0604020202020204" charset="0"/>
              </a:rPr>
              <a:t>Uncover</a:t>
            </a:r>
            <a:r>
              <a:rPr lang="en-US" dirty="0">
                <a:solidFill>
                  <a:srgbClr val="292929"/>
                </a:solidFill>
                <a:latin typeface="Lexend Deca" panose="020B0604020202020204" charset="0"/>
              </a:rPr>
              <a:t> </a:t>
            </a:r>
            <a:r>
              <a:rPr lang="en-US" sz="4800" i="0" dirty="0">
                <a:solidFill>
                  <a:srgbClr val="292929"/>
                </a:solidFill>
                <a:effectLst/>
                <a:latin typeface="Lexend Deca" panose="020B0604020202020204" charset="0"/>
              </a:rPr>
              <a:t>Insight &amp; Recommendation</a:t>
            </a:r>
            <a:endParaRPr lang="en-US" b="1" dirty="0"/>
          </a:p>
        </p:txBody>
      </p:sp>
      <p:cxnSp>
        <p:nvCxnSpPr>
          <p:cNvPr id="363" name="Google Shape;363;p42"/>
          <p:cNvCxnSpPr>
            <a:cxnSpLocks/>
          </p:cNvCxnSpPr>
          <p:nvPr/>
        </p:nvCxnSpPr>
        <p:spPr>
          <a:xfrm>
            <a:off x="2950590" y="3287616"/>
            <a:ext cx="5211277" cy="0"/>
          </a:xfrm>
          <a:prstGeom prst="straightConnector1">
            <a:avLst/>
          </a:prstGeom>
          <a:noFill/>
          <a:ln w="38100" cap="flat" cmpd="sng">
            <a:solidFill>
              <a:schemeClr val="lt2"/>
            </a:solidFill>
            <a:prstDash val="solid"/>
            <a:round/>
            <a:headEnd type="none" w="med" len="med"/>
            <a:tailEnd type="none" w="med" len="med"/>
          </a:ln>
        </p:spPr>
      </p:cxnSp>
      <p:sp>
        <p:nvSpPr>
          <p:cNvPr id="2" name="Google Shape;361;p42">
            <a:extLst>
              <a:ext uri="{FF2B5EF4-FFF2-40B4-BE49-F238E27FC236}">
                <a16:creationId xmlns:a16="http://schemas.microsoft.com/office/drawing/2014/main" id="{E03B361D-26D0-8D99-EDF2-27B3CAE950FC}"/>
              </a:ext>
            </a:extLst>
          </p:cNvPr>
          <p:cNvSpPr txBox="1">
            <a:spLocks/>
          </p:cNvSpPr>
          <p:nvPr/>
        </p:nvSpPr>
        <p:spPr>
          <a:xfrm>
            <a:off x="660404" y="1430870"/>
            <a:ext cx="2268115" cy="21335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Lexend Deca"/>
              <a:buNone/>
              <a:defRPr sz="4800" b="0" i="0" u="none" strike="noStrike" cap="none">
                <a:solidFill>
                  <a:schemeClr val="dk1"/>
                </a:solidFill>
                <a:latin typeface="Lexend Deca"/>
                <a:ea typeface="Lexend Deca"/>
                <a:cs typeface="Lexend Deca"/>
                <a:sym typeface="Lexend Deca"/>
              </a:defRPr>
            </a:lvl1pPr>
            <a:lvl2pPr marR="0" lvl="1" algn="ctr" rtl="0">
              <a:lnSpc>
                <a:spcPct val="100000"/>
              </a:lnSpc>
              <a:spcBef>
                <a:spcPts val="0"/>
              </a:spcBef>
              <a:spcAft>
                <a:spcPts val="0"/>
              </a:spcAft>
              <a:buClr>
                <a:schemeClr val="dk1"/>
              </a:buClr>
              <a:buSzPts val="3600"/>
              <a:buFont typeface="Lexend Deca"/>
              <a:buNone/>
              <a:defRPr sz="3600" b="0" i="0" u="none" strike="noStrike" cap="none">
                <a:solidFill>
                  <a:schemeClr val="dk1"/>
                </a:solidFill>
                <a:latin typeface="Lexend Deca"/>
                <a:ea typeface="Lexend Deca"/>
                <a:cs typeface="Lexend Deca"/>
                <a:sym typeface="Lexend Deca"/>
              </a:defRPr>
            </a:lvl2pPr>
            <a:lvl3pPr marR="0" lvl="2" algn="ctr" rtl="0">
              <a:lnSpc>
                <a:spcPct val="100000"/>
              </a:lnSpc>
              <a:spcBef>
                <a:spcPts val="0"/>
              </a:spcBef>
              <a:spcAft>
                <a:spcPts val="0"/>
              </a:spcAft>
              <a:buClr>
                <a:schemeClr val="dk1"/>
              </a:buClr>
              <a:buSzPts val="3600"/>
              <a:buFont typeface="Lexend Deca"/>
              <a:buNone/>
              <a:defRPr sz="3600" b="0" i="0" u="none" strike="noStrike" cap="none">
                <a:solidFill>
                  <a:schemeClr val="dk1"/>
                </a:solidFill>
                <a:latin typeface="Lexend Deca"/>
                <a:ea typeface="Lexend Deca"/>
                <a:cs typeface="Lexend Deca"/>
                <a:sym typeface="Lexend Deca"/>
              </a:defRPr>
            </a:lvl3pPr>
            <a:lvl4pPr marR="0" lvl="3" algn="ctr" rtl="0">
              <a:lnSpc>
                <a:spcPct val="100000"/>
              </a:lnSpc>
              <a:spcBef>
                <a:spcPts val="0"/>
              </a:spcBef>
              <a:spcAft>
                <a:spcPts val="0"/>
              </a:spcAft>
              <a:buClr>
                <a:schemeClr val="dk1"/>
              </a:buClr>
              <a:buSzPts val="3600"/>
              <a:buFont typeface="Lexend Deca"/>
              <a:buNone/>
              <a:defRPr sz="3600" b="0" i="0" u="none" strike="noStrike" cap="none">
                <a:solidFill>
                  <a:schemeClr val="dk1"/>
                </a:solidFill>
                <a:latin typeface="Lexend Deca"/>
                <a:ea typeface="Lexend Deca"/>
                <a:cs typeface="Lexend Deca"/>
                <a:sym typeface="Lexend Deca"/>
              </a:defRPr>
            </a:lvl4pPr>
            <a:lvl5pPr marR="0" lvl="4" algn="ctr" rtl="0">
              <a:lnSpc>
                <a:spcPct val="100000"/>
              </a:lnSpc>
              <a:spcBef>
                <a:spcPts val="0"/>
              </a:spcBef>
              <a:spcAft>
                <a:spcPts val="0"/>
              </a:spcAft>
              <a:buClr>
                <a:schemeClr val="dk1"/>
              </a:buClr>
              <a:buSzPts val="3600"/>
              <a:buFont typeface="Lexend Deca"/>
              <a:buNone/>
              <a:defRPr sz="3600" b="0" i="0" u="none" strike="noStrike" cap="none">
                <a:solidFill>
                  <a:schemeClr val="dk1"/>
                </a:solidFill>
                <a:latin typeface="Lexend Deca"/>
                <a:ea typeface="Lexend Deca"/>
                <a:cs typeface="Lexend Deca"/>
                <a:sym typeface="Lexend Deca"/>
              </a:defRPr>
            </a:lvl5pPr>
            <a:lvl6pPr marR="0" lvl="5" algn="ctr" rtl="0">
              <a:lnSpc>
                <a:spcPct val="100000"/>
              </a:lnSpc>
              <a:spcBef>
                <a:spcPts val="0"/>
              </a:spcBef>
              <a:spcAft>
                <a:spcPts val="0"/>
              </a:spcAft>
              <a:buClr>
                <a:schemeClr val="dk1"/>
              </a:buClr>
              <a:buSzPts val="3600"/>
              <a:buFont typeface="Lexend Deca"/>
              <a:buNone/>
              <a:defRPr sz="3600" b="0" i="0" u="none" strike="noStrike" cap="none">
                <a:solidFill>
                  <a:schemeClr val="dk1"/>
                </a:solidFill>
                <a:latin typeface="Lexend Deca"/>
                <a:ea typeface="Lexend Deca"/>
                <a:cs typeface="Lexend Deca"/>
                <a:sym typeface="Lexend Deca"/>
              </a:defRPr>
            </a:lvl6pPr>
            <a:lvl7pPr marR="0" lvl="6" algn="ctr" rtl="0">
              <a:lnSpc>
                <a:spcPct val="100000"/>
              </a:lnSpc>
              <a:spcBef>
                <a:spcPts val="0"/>
              </a:spcBef>
              <a:spcAft>
                <a:spcPts val="0"/>
              </a:spcAft>
              <a:buClr>
                <a:schemeClr val="dk1"/>
              </a:buClr>
              <a:buSzPts val="3600"/>
              <a:buFont typeface="Lexend Deca"/>
              <a:buNone/>
              <a:defRPr sz="3600" b="0" i="0" u="none" strike="noStrike" cap="none">
                <a:solidFill>
                  <a:schemeClr val="dk1"/>
                </a:solidFill>
                <a:latin typeface="Lexend Deca"/>
                <a:ea typeface="Lexend Deca"/>
                <a:cs typeface="Lexend Deca"/>
                <a:sym typeface="Lexend Deca"/>
              </a:defRPr>
            </a:lvl7pPr>
            <a:lvl8pPr marR="0" lvl="7" algn="ctr" rtl="0">
              <a:lnSpc>
                <a:spcPct val="100000"/>
              </a:lnSpc>
              <a:spcBef>
                <a:spcPts val="0"/>
              </a:spcBef>
              <a:spcAft>
                <a:spcPts val="0"/>
              </a:spcAft>
              <a:buClr>
                <a:schemeClr val="dk1"/>
              </a:buClr>
              <a:buSzPts val="3600"/>
              <a:buFont typeface="Lexend Deca"/>
              <a:buNone/>
              <a:defRPr sz="3600" b="0" i="0" u="none" strike="noStrike" cap="none">
                <a:solidFill>
                  <a:schemeClr val="dk1"/>
                </a:solidFill>
                <a:latin typeface="Lexend Deca"/>
                <a:ea typeface="Lexend Deca"/>
                <a:cs typeface="Lexend Deca"/>
                <a:sym typeface="Lexend Deca"/>
              </a:defRPr>
            </a:lvl8pPr>
            <a:lvl9pPr marR="0" lvl="8" algn="ctr" rtl="0">
              <a:lnSpc>
                <a:spcPct val="100000"/>
              </a:lnSpc>
              <a:spcBef>
                <a:spcPts val="0"/>
              </a:spcBef>
              <a:spcAft>
                <a:spcPts val="0"/>
              </a:spcAft>
              <a:buClr>
                <a:schemeClr val="dk1"/>
              </a:buClr>
              <a:buSzPts val="3600"/>
              <a:buFont typeface="Lexend Deca"/>
              <a:buNone/>
              <a:defRPr sz="3600" b="0" i="0" u="none" strike="noStrike" cap="none">
                <a:solidFill>
                  <a:schemeClr val="dk1"/>
                </a:solidFill>
                <a:latin typeface="Lexend Deca"/>
                <a:ea typeface="Lexend Deca"/>
                <a:cs typeface="Lexend Deca"/>
                <a:sym typeface="Lexend Deca"/>
              </a:defRPr>
            </a:lvl9pPr>
          </a:lstStyle>
          <a:p>
            <a:r>
              <a:rPr lang="en-US" sz="13000" dirty="0"/>
              <a:t>04</a:t>
            </a:r>
            <a:endParaRPr lang="en-US" sz="13000" b="1" dirty="0"/>
          </a:p>
        </p:txBody>
      </p:sp>
    </p:spTree>
    <p:extLst>
      <p:ext uri="{BB962C8B-B14F-4D97-AF65-F5344CB8AC3E}">
        <p14:creationId xmlns:p14="http://schemas.microsoft.com/office/powerpoint/2010/main" val="288611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p:nvPr/>
        </p:nvSpPr>
        <p:spPr>
          <a:xfrm>
            <a:off x="2442675" y="1480750"/>
            <a:ext cx="998400" cy="5934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99" name="Google Shape;199;p32"/>
          <p:cNvSpPr txBox="1">
            <a:spLocks noGrp="1"/>
          </p:cNvSpPr>
          <p:nvPr>
            <p:ph type="title"/>
          </p:nvPr>
        </p:nvSpPr>
        <p:spPr>
          <a:xfrm>
            <a:off x="1522713" y="2047575"/>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Project Recap</a:t>
            </a:r>
            <a:endParaRPr dirty="0"/>
          </a:p>
        </p:txBody>
      </p:sp>
      <p:sp>
        <p:nvSpPr>
          <p:cNvPr id="201" name="Google Shape;201;p32"/>
          <p:cNvSpPr txBox="1">
            <a:spLocks noGrp="1"/>
          </p:cNvSpPr>
          <p:nvPr>
            <p:ph type="title" idx="3"/>
          </p:nvPr>
        </p:nvSpPr>
        <p:spPr>
          <a:xfrm>
            <a:off x="4572001" y="2047575"/>
            <a:ext cx="3268132"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Project Task</a:t>
            </a:r>
            <a:endParaRPr dirty="0"/>
          </a:p>
        </p:txBody>
      </p:sp>
      <p:sp>
        <p:nvSpPr>
          <p:cNvPr id="203" name="Google Shape;203;p32"/>
          <p:cNvSpPr txBox="1">
            <a:spLocks noGrp="1"/>
          </p:cNvSpPr>
          <p:nvPr>
            <p:ph type="title" idx="6"/>
          </p:nvPr>
        </p:nvSpPr>
        <p:spPr>
          <a:xfrm>
            <a:off x="1270000" y="3689650"/>
            <a:ext cx="33020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Process &amp; Insight</a:t>
            </a:r>
            <a:endParaRPr dirty="0"/>
          </a:p>
        </p:txBody>
      </p:sp>
      <p:sp>
        <p:nvSpPr>
          <p:cNvPr id="205" name="Google Shape;205;p32"/>
          <p:cNvSpPr txBox="1">
            <a:spLocks noGrp="1"/>
          </p:cNvSpPr>
          <p:nvPr>
            <p:ph type="title" idx="9"/>
          </p:nvPr>
        </p:nvSpPr>
        <p:spPr>
          <a:xfrm>
            <a:off x="4782992" y="3689650"/>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Summary</a:t>
            </a:r>
            <a:endParaRPr dirty="0"/>
          </a:p>
        </p:txBody>
      </p:sp>
      <p:sp>
        <p:nvSpPr>
          <p:cNvPr id="207" name="Google Shape;207;p32"/>
          <p:cNvSpPr txBox="1">
            <a:spLocks noGrp="1"/>
          </p:cNvSpPr>
          <p:nvPr>
            <p:ph type="title" idx="15"/>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a:t>
            </a:r>
            <a:r>
              <a:rPr lang="en" b="1"/>
              <a:t>contents</a:t>
            </a:r>
            <a:endParaRPr b="1"/>
          </a:p>
        </p:txBody>
      </p:sp>
      <p:sp>
        <p:nvSpPr>
          <p:cNvPr id="208" name="Google Shape;208;p32"/>
          <p:cNvSpPr/>
          <p:nvPr/>
        </p:nvSpPr>
        <p:spPr>
          <a:xfrm>
            <a:off x="5702950" y="1480750"/>
            <a:ext cx="998400" cy="5934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09" name="Google Shape;209;p32"/>
          <p:cNvSpPr/>
          <p:nvPr/>
        </p:nvSpPr>
        <p:spPr>
          <a:xfrm>
            <a:off x="2442675" y="3114875"/>
            <a:ext cx="998400" cy="5934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10" name="Google Shape;210;p32"/>
          <p:cNvSpPr/>
          <p:nvPr/>
        </p:nvSpPr>
        <p:spPr>
          <a:xfrm>
            <a:off x="5702950" y="3114875"/>
            <a:ext cx="998400" cy="593400"/>
          </a:xfrm>
          <a:prstGeom prst="roundRect">
            <a:avLst>
              <a:gd name="adj" fmla="val 50000"/>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cxnSp>
        <p:nvCxnSpPr>
          <p:cNvPr id="211" name="Google Shape;211;p32"/>
          <p:cNvCxnSpPr/>
          <p:nvPr/>
        </p:nvCxnSpPr>
        <p:spPr>
          <a:xfrm>
            <a:off x="4506750" y="1210600"/>
            <a:ext cx="2005800" cy="0"/>
          </a:xfrm>
          <a:prstGeom prst="straightConnector1">
            <a:avLst/>
          </a:prstGeom>
          <a:noFill/>
          <a:ln w="38100" cap="flat" cmpd="sng">
            <a:solidFill>
              <a:schemeClr val="accent3"/>
            </a:solidFill>
            <a:prstDash val="solid"/>
            <a:round/>
            <a:headEnd type="none" w="med" len="med"/>
            <a:tailEnd type="none" w="med" len="med"/>
          </a:ln>
        </p:spPr>
      </p:cxnSp>
      <p:sp>
        <p:nvSpPr>
          <p:cNvPr id="212" name="Google Shape;212;p32"/>
          <p:cNvSpPr txBox="1">
            <a:spLocks noGrp="1"/>
          </p:cNvSpPr>
          <p:nvPr>
            <p:ph type="title" idx="2"/>
          </p:nvPr>
        </p:nvSpPr>
        <p:spPr>
          <a:xfrm>
            <a:off x="2589974" y="1454400"/>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213" name="Google Shape;213;p32"/>
          <p:cNvSpPr txBox="1">
            <a:spLocks noGrp="1"/>
          </p:cNvSpPr>
          <p:nvPr>
            <p:ph type="title" idx="4"/>
          </p:nvPr>
        </p:nvSpPr>
        <p:spPr>
          <a:xfrm>
            <a:off x="5850246" y="1454400"/>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214" name="Google Shape;214;p32"/>
          <p:cNvSpPr txBox="1">
            <a:spLocks noGrp="1"/>
          </p:cNvSpPr>
          <p:nvPr>
            <p:ph type="title" idx="7"/>
          </p:nvPr>
        </p:nvSpPr>
        <p:spPr>
          <a:xfrm>
            <a:off x="2589974" y="3096475"/>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215" name="Google Shape;215;p32"/>
          <p:cNvSpPr txBox="1">
            <a:spLocks noGrp="1"/>
          </p:cNvSpPr>
          <p:nvPr>
            <p:ph type="title" idx="13"/>
          </p:nvPr>
        </p:nvSpPr>
        <p:spPr>
          <a:xfrm>
            <a:off x="5850246" y="3096475"/>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F2657834-9BA0-BBAB-8515-156CA5BDC4ED}"/>
              </a:ext>
            </a:extLst>
          </p:cNvPr>
          <p:cNvSpPr>
            <a:spLocks noGrp="1"/>
          </p:cNvSpPr>
          <p:nvPr>
            <p:ph type="title"/>
          </p:nvPr>
        </p:nvSpPr>
        <p:spPr>
          <a:xfrm>
            <a:off x="719998" y="260100"/>
            <a:ext cx="7704000" cy="572700"/>
          </a:xfrm>
        </p:spPr>
        <p:txBody>
          <a:bodyPr/>
          <a:lstStyle/>
          <a:p>
            <a:r>
              <a:rPr lang="en-US" dirty="0"/>
              <a:t>Summary</a:t>
            </a:r>
          </a:p>
        </p:txBody>
      </p:sp>
      <p:sp>
        <p:nvSpPr>
          <p:cNvPr id="18" name="Text Placeholder 17">
            <a:extLst>
              <a:ext uri="{FF2B5EF4-FFF2-40B4-BE49-F238E27FC236}">
                <a16:creationId xmlns:a16="http://schemas.microsoft.com/office/drawing/2014/main" id="{3A94ACFA-2FD9-36DA-1325-91A11848E79E}"/>
              </a:ext>
            </a:extLst>
          </p:cNvPr>
          <p:cNvSpPr>
            <a:spLocks noGrp="1"/>
          </p:cNvSpPr>
          <p:nvPr>
            <p:ph type="body" idx="1"/>
          </p:nvPr>
        </p:nvSpPr>
        <p:spPr>
          <a:xfrm>
            <a:off x="719998" y="1203275"/>
            <a:ext cx="7703999" cy="3309458"/>
          </a:xfrm>
        </p:spPr>
        <p:txBody>
          <a:bodyPr/>
          <a:lstStyle/>
          <a:p>
            <a:pPr algn="just"/>
            <a:r>
              <a:rPr lang="en-US" dirty="0">
                <a:latin typeface="Lexend Deca" panose="020B0604020202020204" charset="0"/>
              </a:rPr>
              <a:t>Based on an analysis of the development of total sales and total revenue in 2019 to 2022, it can be concluded that the eCommerce market provides significant benefits for companies. It can be seen that 2021 has been the most profitable year for the company.</a:t>
            </a:r>
          </a:p>
          <a:p>
            <a:pPr marL="139700" indent="0" algn="just">
              <a:buNone/>
            </a:pPr>
            <a:endParaRPr lang="en-US" dirty="0">
              <a:latin typeface="Lexend Deca" panose="020B0604020202020204" charset="0"/>
            </a:endParaRPr>
          </a:p>
          <a:p>
            <a:pPr algn="just"/>
            <a:r>
              <a:rPr lang="en-US" dirty="0">
                <a:latin typeface="Lexend Deca" panose="020B0604020202020204" charset="0"/>
              </a:rPr>
              <a:t>There are 2 marketplaces in US E-Commerce, namely Amazon and Betsy. The competition between both marketplaces is quite tight because they only have a difference of 1% of the overall total sales. This becomes a serious consideration if the company wants to compete with other competitors.</a:t>
            </a:r>
          </a:p>
          <a:p>
            <a:pPr algn="just"/>
            <a:endParaRPr lang="en-US" dirty="0">
              <a:latin typeface="Lexend Deca" panose="020B0604020202020204" charset="0"/>
            </a:endParaRPr>
          </a:p>
          <a:p>
            <a:pPr algn="just"/>
            <a:r>
              <a:rPr lang="en-US" dirty="0">
                <a:latin typeface="Lexend Deca" panose="020B0604020202020204" charset="0"/>
              </a:rPr>
              <a:t>Regarding to what products the company must provide, the company can provide the most purchased products based on the 5 top selling from the previous analysis and avoid making the same product production with the least profitable product.</a:t>
            </a:r>
          </a:p>
        </p:txBody>
      </p:sp>
    </p:spTree>
    <p:extLst>
      <p:ext uri="{BB962C8B-B14F-4D97-AF65-F5344CB8AC3E}">
        <p14:creationId xmlns:p14="http://schemas.microsoft.com/office/powerpoint/2010/main" val="2946248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52"/>
          <p:cNvSpPr txBox="1">
            <a:spLocks noGrp="1"/>
          </p:cNvSpPr>
          <p:nvPr>
            <p:ph type="ctrTitle"/>
          </p:nvPr>
        </p:nvSpPr>
        <p:spPr>
          <a:xfrm>
            <a:off x="2135400" y="563236"/>
            <a:ext cx="4873200" cy="104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584" name="Google Shape;584;p52"/>
          <p:cNvSpPr txBox="1">
            <a:spLocks noGrp="1"/>
          </p:cNvSpPr>
          <p:nvPr>
            <p:ph type="subTitle" idx="1"/>
          </p:nvPr>
        </p:nvSpPr>
        <p:spPr>
          <a:xfrm>
            <a:off x="2711254" y="1550183"/>
            <a:ext cx="3721492" cy="192964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dirty="0"/>
              <a:t>Do you have any questions?</a:t>
            </a:r>
            <a:endParaRPr dirty="0"/>
          </a:p>
          <a:p>
            <a:pPr marL="0" lvl="0" indent="0" algn="ctr" rtl="0">
              <a:spcBef>
                <a:spcPts val="0"/>
              </a:spcBef>
              <a:spcAft>
                <a:spcPts val="0"/>
              </a:spcAft>
              <a:buClr>
                <a:schemeClr val="lt1"/>
              </a:buClr>
              <a:buSzPts val="1100"/>
              <a:buFont typeface="Arial"/>
              <a:buNone/>
            </a:pPr>
            <a:endParaRPr dirty="0"/>
          </a:p>
          <a:p>
            <a:pPr marL="0" lvl="0" indent="0" algn="ctr" rtl="0">
              <a:lnSpc>
                <a:spcPct val="100000"/>
              </a:lnSpc>
              <a:spcBef>
                <a:spcPts val="0"/>
              </a:spcBef>
              <a:spcAft>
                <a:spcPts val="0"/>
              </a:spcAft>
              <a:buClr>
                <a:schemeClr val="lt1"/>
              </a:buClr>
              <a:buSzPts val="1100"/>
              <a:buFont typeface="Arial"/>
              <a:buNone/>
            </a:pPr>
            <a:r>
              <a:rPr lang="en-US" dirty="0">
                <a:hlinkClick r:id="rId3"/>
              </a:rPr>
              <a:t>rosdianirofi@gmail.com</a:t>
            </a:r>
            <a:endParaRPr lang="en-US" dirty="0"/>
          </a:p>
          <a:p>
            <a:pPr marL="0" lvl="0" indent="0" algn="ctr" rtl="0">
              <a:lnSpc>
                <a:spcPct val="100000"/>
              </a:lnSpc>
              <a:spcBef>
                <a:spcPts val="0"/>
              </a:spcBef>
              <a:spcAft>
                <a:spcPts val="0"/>
              </a:spcAft>
              <a:buClr>
                <a:schemeClr val="lt1"/>
              </a:buClr>
              <a:buSzPts val="1100"/>
              <a:buFont typeface="Arial"/>
              <a:buNone/>
            </a:pPr>
            <a:r>
              <a:rPr lang="en-US" dirty="0">
                <a:hlinkClick r:id="rId4"/>
              </a:rPr>
              <a:t>https://www.linkedin.com/in/rofirosdiani/</a:t>
            </a:r>
            <a:endParaRPr lang="en-US" dirty="0"/>
          </a:p>
          <a:p>
            <a:pPr marL="0" lvl="0" indent="0" algn="ctr" rtl="0">
              <a:lnSpc>
                <a:spcPct val="100000"/>
              </a:lnSpc>
              <a:spcBef>
                <a:spcPts val="0"/>
              </a:spcBef>
              <a:spcAft>
                <a:spcPts val="0"/>
              </a:spcAft>
              <a:buClr>
                <a:schemeClr val="lt1"/>
              </a:buClr>
              <a:buSzPts val="1100"/>
              <a:buFont typeface="Arial"/>
              <a:buNone/>
            </a:pPr>
            <a:r>
              <a:rPr lang="en-US" dirty="0">
                <a:hlinkClick r:id="rId5"/>
              </a:rPr>
              <a:t>https://medium.com/@rosdianirofi</a:t>
            </a:r>
            <a:endParaRPr lang="en-US" dirty="0"/>
          </a:p>
          <a:p>
            <a:pPr marL="0" lvl="0" indent="0" algn="ctr" rtl="0">
              <a:spcBef>
                <a:spcPts val="0"/>
              </a:spcBef>
              <a:spcAft>
                <a:spcPts val="0"/>
              </a:spcAft>
              <a:buClr>
                <a:schemeClr val="lt1"/>
              </a:buClr>
              <a:buSzPts val="1100"/>
              <a:buFont typeface="Arial"/>
              <a:buNone/>
            </a:pPr>
            <a:endParaRPr lang="en-US" dirty="0"/>
          </a:p>
        </p:txBody>
      </p:sp>
      <p:sp>
        <p:nvSpPr>
          <p:cNvPr id="585" name="Google Shape;585;p52"/>
          <p:cNvSpPr/>
          <p:nvPr/>
        </p:nvSpPr>
        <p:spPr>
          <a:xfrm>
            <a:off x="3432763" y="3014301"/>
            <a:ext cx="465052" cy="465593"/>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 name="Google Shape;586;p52"/>
          <p:cNvGrpSpPr/>
          <p:nvPr/>
        </p:nvGrpSpPr>
        <p:grpSpPr>
          <a:xfrm>
            <a:off x="4037213" y="3014725"/>
            <a:ext cx="465549" cy="465104"/>
            <a:chOff x="3303268" y="3817349"/>
            <a:chExt cx="346056" cy="345674"/>
          </a:xfrm>
        </p:grpSpPr>
        <p:sp>
          <p:nvSpPr>
            <p:cNvPr id="587" name="Google Shape;587;p52"/>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2"/>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2"/>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2"/>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52"/>
          <p:cNvGrpSpPr/>
          <p:nvPr/>
        </p:nvGrpSpPr>
        <p:grpSpPr>
          <a:xfrm>
            <a:off x="4641373" y="3014725"/>
            <a:ext cx="465549" cy="465104"/>
            <a:chOff x="3752358" y="3817349"/>
            <a:chExt cx="346056" cy="345674"/>
          </a:xfrm>
        </p:grpSpPr>
        <p:sp>
          <p:nvSpPr>
            <p:cNvPr id="592" name="Google Shape;592;p52"/>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2"/>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2"/>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2"/>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52"/>
          <p:cNvGrpSpPr/>
          <p:nvPr/>
        </p:nvGrpSpPr>
        <p:grpSpPr>
          <a:xfrm>
            <a:off x="5245698" y="3014738"/>
            <a:ext cx="465549" cy="465104"/>
            <a:chOff x="2238181" y="4120624"/>
            <a:chExt cx="346056" cy="345674"/>
          </a:xfrm>
        </p:grpSpPr>
        <p:grpSp>
          <p:nvGrpSpPr>
            <p:cNvPr id="597" name="Google Shape;597;p52"/>
            <p:cNvGrpSpPr/>
            <p:nvPr/>
          </p:nvGrpSpPr>
          <p:grpSpPr>
            <a:xfrm>
              <a:off x="2309155" y="4177413"/>
              <a:ext cx="203862" cy="231903"/>
              <a:chOff x="1512725" y="258500"/>
              <a:chExt cx="4570900" cy="5199625"/>
            </a:xfrm>
          </p:grpSpPr>
          <p:sp>
            <p:nvSpPr>
              <p:cNvPr id="598" name="Google Shape;598;p52"/>
              <p:cNvSpPr/>
              <p:nvPr/>
            </p:nvSpPr>
            <p:spPr>
              <a:xfrm>
                <a:off x="1512725" y="2700900"/>
                <a:ext cx="2654475" cy="2757225"/>
              </a:xfrm>
              <a:custGeom>
                <a:avLst/>
                <a:gdLst/>
                <a:ahLst/>
                <a:cxnLst/>
                <a:rect l="l" t="t" r="r" b="b"/>
                <a:pathLst>
                  <a:path w="106179" h="110289" extrusionOk="0">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2"/>
              <p:cNvSpPr/>
              <p:nvPr/>
            </p:nvSpPr>
            <p:spPr>
              <a:xfrm>
                <a:off x="2323325" y="258500"/>
                <a:ext cx="3760300" cy="4390225"/>
              </a:xfrm>
              <a:custGeom>
                <a:avLst/>
                <a:gdLst/>
                <a:ahLst/>
                <a:cxnLst/>
                <a:rect l="l" t="t" r="r" b="b"/>
                <a:pathLst>
                  <a:path w="150412" h="175609" extrusionOk="0">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 name="Google Shape;600;p52"/>
            <p:cNvSpPr/>
            <p:nvPr/>
          </p:nvSpPr>
          <p:spPr>
            <a:xfrm>
              <a:off x="2238181" y="4120624"/>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 name="Google Shape;601;p52"/>
          <p:cNvSpPr txBox="1">
            <a:spLocks noGrp="1"/>
          </p:cNvSpPr>
          <p:nvPr>
            <p:ph type="subTitle" idx="2"/>
          </p:nvPr>
        </p:nvSpPr>
        <p:spPr>
          <a:xfrm>
            <a:off x="2854650" y="4221100"/>
            <a:ext cx="3434700" cy="373800"/>
          </a:xfrm>
          <a:prstGeom prst="rect">
            <a:avLst/>
          </a:prstGeom>
        </p:spPr>
        <p:txBody>
          <a:bodyPr spcFirstLastPara="1" wrap="square" lIns="91425" tIns="91425" rIns="91425" bIns="91425" anchor="t" anchorCtr="0">
            <a:noAutofit/>
          </a:bodyPr>
          <a:lstStyle/>
          <a:p>
            <a:pPr marL="0" lvl="0" indent="0" algn="ctr" rtl="0">
              <a:spcBef>
                <a:spcPts val="300"/>
              </a:spcBef>
              <a:spcAft>
                <a:spcPts val="1600"/>
              </a:spcAft>
              <a:buNone/>
            </a:pPr>
            <a:r>
              <a:rPr lang="en"/>
              <a:t>Please keep this slide for attribution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2391900" y="2561225"/>
            <a:ext cx="4360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Project </a:t>
            </a:r>
            <a:r>
              <a:rPr lang="en" b="1" dirty="0"/>
              <a:t>recap</a:t>
            </a:r>
            <a:endParaRPr b="1"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223" name="Google Shape;223;p33"/>
          <p:cNvSpPr txBox="1">
            <a:spLocks noGrp="1"/>
          </p:cNvSpPr>
          <p:nvPr>
            <p:ph type="subTitle" idx="1"/>
          </p:nvPr>
        </p:nvSpPr>
        <p:spPr>
          <a:xfrm>
            <a:off x="2391925" y="3361374"/>
            <a:ext cx="4360200" cy="99048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Flow Inc. is a new e-commerce that want to compete with others and have no idea about the performance of e-commerce in US</a:t>
            </a:r>
            <a:endParaRPr dirty="0"/>
          </a:p>
        </p:txBody>
      </p:sp>
      <p:cxnSp>
        <p:nvCxnSpPr>
          <p:cNvPr id="224" name="Google Shape;224;p33"/>
          <p:cNvCxnSpPr/>
          <p:nvPr/>
        </p:nvCxnSpPr>
        <p:spPr>
          <a:xfrm>
            <a:off x="5040750" y="3303625"/>
            <a:ext cx="1106700" cy="0"/>
          </a:xfrm>
          <a:prstGeom prst="straightConnector1">
            <a:avLst/>
          </a:prstGeom>
          <a:noFill/>
          <a:ln w="38100" cap="flat" cmpd="sng">
            <a:solidFill>
              <a:schemeClr val="lt2"/>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20;p33">
            <a:extLst>
              <a:ext uri="{FF2B5EF4-FFF2-40B4-BE49-F238E27FC236}">
                <a16:creationId xmlns:a16="http://schemas.microsoft.com/office/drawing/2014/main" id="{8D272F5F-9EAD-1143-2866-64B861846E07}"/>
              </a:ext>
            </a:extLst>
          </p:cNvPr>
          <p:cNvSpPr/>
          <p:nvPr/>
        </p:nvSpPr>
        <p:spPr>
          <a:xfrm>
            <a:off x="1564423" y="534091"/>
            <a:ext cx="1867800" cy="1110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 name="Google Shape;221;p33">
            <a:extLst>
              <a:ext uri="{FF2B5EF4-FFF2-40B4-BE49-F238E27FC236}">
                <a16:creationId xmlns:a16="http://schemas.microsoft.com/office/drawing/2014/main" id="{38D32991-C7D2-C177-6C2B-8DC320931020}"/>
              </a:ext>
            </a:extLst>
          </p:cNvPr>
          <p:cNvSpPr txBox="1">
            <a:spLocks noGrp="1"/>
          </p:cNvSpPr>
          <p:nvPr>
            <p:ph type="title"/>
          </p:nvPr>
        </p:nvSpPr>
        <p:spPr>
          <a:xfrm>
            <a:off x="2535772" y="665420"/>
            <a:ext cx="6239933"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Project </a:t>
            </a:r>
            <a:r>
              <a:rPr lang="en" sz="4800" b="1" dirty="0"/>
              <a:t>Task</a:t>
            </a:r>
            <a:endParaRPr sz="4800" b="1" dirty="0"/>
          </a:p>
        </p:txBody>
      </p:sp>
      <p:sp>
        <p:nvSpPr>
          <p:cNvPr id="8" name="Google Shape;223;p33">
            <a:extLst>
              <a:ext uri="{FF2B5EF4-FFF2-40B4-BE49-F238E27FC236}">
                <a16:creationId xmlns:a16="http://schemas.microsoft.com/office/drawing/2014/main" id="{A926000E-0DB5-2F99-D51D-89EF45818148}"/>
              </a:ext>
            </a:extLst>
          </p:cNvPr>
          <p:cNvSpPr txBox="1">
            <a:spLocks noGrp="1"/>
          </p:cNvSpPr>
          <p:nvPr>
            <p:ph type="subTitle" idx="1"/>
          </p:nvPr>
        </p:nvSpPr>
        <p:spPr>
          <a:xfrm>
            <a:off x="1564423" y="1796494"/>
            <a:ext cx="5993102" cy="2580776"/>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sz="1600" dirty="0"/>
              <a:t>As a data analyst, we are asked to provide data and analysis regarding the condition of e-commerce in the US to be presented to company stakeholders.</a:t>
            </a:r>
          </a:p>
          <a:p>
            <a:pPr marL="0" lvl="0" indent="0" algn="l" rtl="0">
              <a:spcBef>
                <a:spcPts val="0"/>
              </a:spcBef>
              <a:buNone/>
            </a:pPr>
            <a:r>
              <a:rPr lang="en-US" sz="1600" dirty="0"/>
              <a:t>The things that will be reviewed are:</a:t>
            </a:r>
          </a:p>
          <a:p>
            <a:pPr marL="342900" lvl="0" indent="-342900" algn="l" rtl="0">
              <a:spcBef>
                <a:spcPts val="0"/>
              </a:spcBef>
              <a:buFont typeface="+mj-lt"/>
              <a:buAutoNum type="arabicPeriod"/>
            </a:pPr>
            <a:r>
              <a:rPr lang="en-US" sz="1600" dirty="0"/>
              <a:t>How is e-commerce sales growing at the moment?</a:t>
            </a:r>
          </a:p>
          <a:p>
            <a:pPr marL="342900" lvl="0" indent="-342900" algn="l" rtl="0">
              <a:spcBef>
                <a:spcPts val="0"/>
              </a:spcBef>
              <a:buFont typeface="+mj-lt"/>
              <a:buAutoNum type="arabicPeriod"/>
            </a:pPr>
            <a:r>
              <a:rPr lang="en-US" sz="1600" dirty="0"/>
              <a:t>How many companies get orders?</a:t>
            </a:r>
          </a:p>
          <a:p>
            <a:pPr marL="342900" lvl="0" indent="-342900" algn="l" rtl="0">
              <a:spcBef>
                <a:spcPts val="0"/>
              </a:spcBef>
              <a:buFont typeface="+mj-lt"/>
              <a:buAutoNum type="arabicPeriod"/>
            </a:pPr>
            <a:r>
              <a:rPr lang="en-US" sz="1600" dirty="0"/>
              <a:t>What products are most and least purchased by customers?</a:t>
            </a:r>
          </a:p>
          <a:p>
            <a:pPr marL="342900" lvl="0" indent="-342900" algn="l" rtl="0">
              <a:spcBef>
                <a:spcPts val="0"/>
              </a:spcBef>
              <a:buFont typeface="+mj-lt"/>
              <a:buAutoNum type="arabicPeriod"/>
            </a:pPr>
            <a:r>
              <a:rPr lang="en-US" sz="1600" dirty="0"/>
              <a:t>What payment methods do customers use more?</a:t>
            </a:r>
          </a:p>
          <a:p>
            <a:pPr marL="342900" lvl="0" indent="-342900" algn="l" rtl="0">
              <a:spcBef>
                <a:spcPts val="0"/>
              </a:spcBef>
              <a:buFont typeface="+mj-lt"/>
              <a:buAutoNum type="arabicPeriod"/>
            </a:pPr>
            <a:r>
              <a:rPr lang="en-US" sz="1600" dirty="0"/>
              <a:t>How many male and female customers by age category?</a:t>
            </a:r>
            <a:endParaRPr sz="1600" dirty="0"/>
          </a:p>
        </p:txBody>
      </p:sp>
      <p:cxnSp>
        <p:nvCxnSpPr>
          <p:cNvPr id="9" name="Google Shape;224;p33">
            <a:extLst>
              <a:ext uri="{FF2B5EF4-FFF2-40B4-BE49-F238E27FC236}">
                <a16:creationId xmlns:a16="http://schemas.microsoft.com/office/drawing/2014/main" id="{3B804265-1B6F-3AED-0F1B-0213724777D1}"/>
              </a:ext>
            </a:extLst>
          </p:cNvPr>
          <p:cNvCxnSpPr>
            <a:cxnSpLocks/>
          </p:cNvCxnSpPr>
          <p:nvPr/>
        </p:nvCxnSpPr>
        <p:spPr>
          <a:xfrm>
            <a:off x="6053667" y="1375891"/>
            <a:ext cx="1503858" cy="0"/>
          </a:xfrm>
          <a:prstGeom prst="straightConnector1">
            <a:avLst/>
          </a:prstGeom>
          <a:noFill/>
          <a:ln w="38100" cap="flat" cmpd="sng">
            <a:solidFill>
              <a:schemeClr val="lt2"/>
            </a:solidFill>
            <a:prstDash val="solid"/>
            <a:round/>
            <a:headEnd type="none" w="med" len="med"/>
            <a:tailEnd type="none" w="med" len="med"/>
          </a:ln>
        </p:spPr>
      </p:cxnSp>
      <p:sp>
        <p:nvSpPr>
          <p:cNvPr id="10" name="Google Shape;222;p33">
            <a:extLst>
              <a:ext uri="{FF2B5EF4-FFF2-40B4-BE49-F238E27FC236}">
                <a16:creationId xmlns:a16="http://schemas.microsoft.com/office/drawing/2014/main" id="{76AE4412-E665-D71F-0915-5EAFFF071302}"/>
              </a:ext>
            </a:extLst>
          </p:cNvPr>
          <p:cNvSpPr txBox="1">
            <a:spLocks/>
          </p:cNvSpPr>
          <p:nvPr/>
        </p:nvSpPr>
        <p:spPr>
          <a:xfrm>
            <a:off x="922873" y="534091"/>
            <a:ext cx="3150900"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80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1pPr>
            <a:lvl2pPr marL="914400" marR="0" lvl="1" indent="-317500" algn="l" rtl="0">
              <a:lnSpc>
                <a:spcPct val="100000"/>
              </a:lnSpc>
              <a:spcBef>
                <a:spcPts val="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2pPr>
            <a:lvl3pPr marL="1371600" marR="0" lvl="2" indent="-317500" algn="l" rtl="0">
              <a:lnSpc>
                <a:spcPct val="100000"/>
              </a:lnSpc>
              <a:spcBef>
                <a:spcPts val="160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3pPr>
            <a:lvl4pPr marL="1828800" marR="0" lvl="3" indent="-317500" algn="l" rtl="0">
              <a:lnSpc>
                <a:spcPct val="100000"/>
              </a:lnSpc>
              <a:spcBef>
                <a:spcPts val="160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4pPr>
            <a:lvl5pPr marL="2286000" marR="0" lvl="4" indent="-317500" algn="l" rtl="0">
              <a:lnSpc>
                <a:spcPct val="100000"/>
              </a:lnSpc>
              <a:spcBef>
                <a:spcPts val="160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5pPr>
            <a:lvl6pPr marL="2743200" marR="0" lvl="5" indent="-317500" algn="l" rtl="0">
              <a:lnSpc>
                <a:spcPct val="100000"/>
              </a:lnSpc>
              <a:spcBef>
                <a:spcPts val="160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6pPr>
            <a:lvl7pPr marL="3200400" marR="0" lvl="6" indent="-317500" algn="l" rtl="0">
              <a:lnSpc>
                <a:spcPct val="100000"/>
              </a:lnSpc>
              <a:spcBef>
                <a:spcPts val="160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7pPr>
            <a:lvl8pPr marL="3657600" marR="0" lvl="7" indent="-317500" algn="l" rtl="0">
              <a:lnSpc>
                <a:spcPct val="100000"/>
              </a:lnSpc>
              <a:spcBef>
                <a:spcPts val="160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8pPr>
            <a:lvl9pPr marL="4114800" marR="0" lvl="8" indent="-317500" algn="l" rtl="0">
              <a:lnSpc>
                <a:spcPct val="100000"/>
              </a:lnSpc>
              <a:spcBef>
                <a:spcPts val="1600"/>
              </a:spcBef>
              <a:spcAft>
                <a:spcPts val="160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9pPr>
          </a:lstStyle>
          <a:p>
            <a:pPr marL="0" indent="0" algn="ctr">
              <a:spcBef>
                <a:spcPts val="0"/>
              </a:spcBef>
              <a:buFont typeface="Catamaran"/>
              <a:buNone/>
            </a:pPr>
            <a:r>
              <a:rPr lang="en" sz="6000">
                <a:latin typeface="Lexend Deca" panose="020B0604020202020204" charset="0"/>
              </a:rPr>
              <a:t>02</a:t>
            </a:r>
            <a:endParaRPr lang="en" sz="6000" dirty="0">
              <a:latin typeface="Lexend Deca" panose="020B0604020202020204" charset="0"/>
            </a:endParaRPr>
          </a:p>
        </p:txBody>
      </p:sp>
    </p:spTree>
    <p:extLst>
      <p:ext uri="{BB962C8B-B14F-4D97-AF65-F5344CB8AC3E}">
        <p14:creationId xmlns:p14="http://schemas.microsoft.com/office/powerpoint/2010/main" val="623946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4">
            <a:extLst>
              <a:ext uri="{FF2B5EF4-FFF2-40B4-BE49-F238E27FC236}">
                <a16:creationId xmlns:a16="http://schemas.microsoft.com/office/drawing/2014/main" id="{F7B9C668-2316-EFA6-9A19-6A9520700834}"/>
              </a:ext>
            </a:extLst>
          </p:cNvPr>
          <p:cNvPicPr>
            <a:picLocks noChangeAspect="1"/>
          </p:cNvPicPr>
          <p:nvPr/>
        </p:nvPicPr>
        <p:blipFill>
          <a:blip r:embed="rId2">
            <a:alphaModFix amt="8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827766" y="3817231"/>
            <a:ext cx="1084717" cy="1008787"/>
          </a:xfrm>
          <a:prstGeom prst="rect">
            <a:avLst/>
          </a:prstGeom>
        </p:spPr>
      </p:pic>
      <p:pic>
        <p:nvPicPr>
          <p:cNvPr id="86" name="Picture 6">
            <a:extLst>
              <a:ext uri="{FF2B5EF4-FFF2-40B4-BE49-F238E27FC236}">
                <a16:creationId xmlns:a16="http://schemas.microsoft.com/office/drawing/2014/main" id="{1DE7B7DF-8A5B-E2DA-513D-E4063D967902}"/>
              </a:ext>
            </a:extLst>
          </p:cNvPr>
          <p:cNvPicPr>
            <a:picLocks noChangeAspect="1"/>
          </p:cNvPicPr>
          <p:nvPr/>
        </p:nvPicPr>
        <p:blipFill>
          <a:blip r:embed="rId2">
            <a:alphaModFix amt="8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8234" y="2633488"/>
            <a:ext cx="1084717" cy="1008787"/>
          </a:xfrm>
          <a:prstGeom prst="rect">
            <a:avLst/>
          </a:prstGeom>
        </p:spPr>
      </p:pic>
      <p:pic>
        <p:nvPicPr>
          <p:cNvPr id="87" name="Picture 7">
            <a:extLst>
              <a:ext uri="{FF2B5EF4-FFF2-40B4-BE49-F238E27FC236}">
                <a16:creationId xmlns:a16="http://schemas.microsoft.com/office/drawing/2014/main" id="{6B6D72BD-3EC0-6C7E-24FD-8C472AA50D3B}"/>
              </a:ext>
            </a:extLst>
          </p:cNvPr>
          <p:cNvPicPr>
            <a:picLocks noChangeAspect="1"/>
          </p:cNvPicPr>
          <p:nvPr/>
        </p:nvPicPr>
        <p:blipFill>
          <a:blip r:embed="rId2">
            <a:alphaModFix amt="8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8234" y="3817231"/>
            <a:ext cx="1084717" cy="1008787"/>
          </a:xfrm>
          <a:prstGeom prst="rect">
            <a:avLst/>
          </a:prstGeom>
        </p:spPr>
      </p:pic>
      <p:pic>
        <p:nvPicPr>
          <p:cNvPr id="89" name="Picture 9">
            <a:extLst>
              <a:ext uri="{FF2B5EF4-FFF2-40B4-BE49-F238E27FC236}">
                <a16:creationId xmlns:a16="http://schemas.microsoft.com/office/drawing/2014/main" id="{A2D1526C-53D0-A22C-D161-4E7871D8A64E}"/>
              </a:ext>
            </a:extLst>
          </p:cNvPr>
          <p:cNvPicPr>
            <a:picLocks noChangeAspect="1"/>
          </p:cNvPicPr>
          <p:nvPr/>
        </p:nvPicPr>
        <p:blipFill>
          <a:blip r:embed="rId2">
            <a:alphaModFix amt="8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8703" y="1449745"/>
            <a:ext cx="1084717" cy="1008787"/>
          </a:xfrm>
          <a:prstGeom prst="rect">
            <a:avLst/>
          </a:prstGeom>
        </p:spPr>
      </p:pic>
      <p:pic>
        <p:nvPicPr>
          <p:cNvPr id="90" name="Picture 10">
            <a:extLst>
              <a:ext uri="{FF2B5EF4-FFF2-40B4-BE49-F238E27FC236}">
                <a16:creationId xmlns:a16="http://schemas.microsoft.com/office/drawing/2014/main" id="{088DC83B-6590-26BF-89F2-917A960DF211}"/>
              </a:ext>
            </a:extLst>
          </p:cNvPr>
          <p:cNvPicPr>
            <a:picLocks noChangeAspect="1"/>
          </p:cNvPicPr>
          <p:nvPr/>
        </p:nvPicPr>
        <p:blipFill>
          <a:blip r:embed="rId2">
            <a:alphaModFix amt="8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8703" y="2633488"/>
            <a:ext cx="1084717" cy="1008787"/>
          </a:xfrm>
          <a:prstGeom prst="rect">
            <a:avLst/>
          </a:prstGeom>
        </p:spPr>
      </p:pic>
      <p:pic>
        <p:nvPicPr>
          <p:cNvPr id="91" name="Picture 11">
            <a:extLst>
              <a:ext uri="{FF2B5EF4-FFF2-40B4-BE49-F238E27FC236}">
                <a16:creationId xmlns:a16="http://schemas.microsoft.com/office/drawing/2014/main" id="{A24B0066-0D2A-71FC-665A-2326638E5A84}"/>
              </a:ext>
            </a:extLst>
          </p:cNvPr>
          <p:cNvPicPr>
            <a:picLocks noChangeAspect="1"/>
          </p:cNvPicPr>
          <p:nvPr/>
        </p:nvPicPr>
        <p:blipFill>
          <a:blip r:embed="rId2">
            <a:alphaModFix amt="8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8703" y="3817231"/>
            <a:ext cx="1084717" cy="1008787"/>
          </a:xfrm>
          <a:prstGeom prst="rect">
            <a:avLst/>
          </a:prstGeom>
        </p:spPr>
      </p:pic>
      <p:grpSp>
        <p:nvGrpSpPr>
          <p:cNvPr id="100" name="Group 99">
            <a:extLst>
              <a:ext uri="{FF2B5EF4-FFF2-40B4-BE49-F238E27FC236}">
                <a16:creationId xmlns:a16="http://schemas.microsoft.com/office/drawing/2014/main" id="{741D163A-73F2-B378-992A-219B4D4CF7AF}"/>
              </a:ext>
            </a:extLst>
          </p:cNvPr>
          <p:cNvGrpSpPr/>
          <p:nvPr/>
        </p:nvGrpSpPr>
        <p:grpSpPr>
          <a:xfrm>
            <a:off x="1214574" y="1719939"/>
            <a:ext cx="5988199" cy="3003875"/>
            <a:chOff x="2793727" y="446639"/>
            <a:chExt cx="5988199" cy="3003875"/>
          </a:xfrm>
        </p:grpSpPr>
        <p:grpSp>
          <p:nvGrpSpPr>
            <p:cNvPr id="52" name="Group 13">
              <a:extLst>
                <a:ext uri="{FF2B5EF4-FFF2-40B4-BE49-F238E27FC236}">
                  <a16:creationId xmlns:a16="http://schemas.microsoft.com/office/drawing/2014/main" id="{56C156D5-82BA-6D3A-5D9F-A883FFBA204C}"/>
                </a:ext>
              </a:extLst>
            </p:cNvPr>
            <p:cNvGrpSpPr/>
            <p:nvPr/>
          </p:nvGrpSpPr>
          <p:grpSpPr>
            <a:xfrm>
              <a:off x="2793727" y="446639"/>
              <a:ext cx="863696" cy="828149"/>
              <a:chOff x="0" y="80721"/>
              <a:chExt cx="2392755" cy="2294277"/>
            </a:xfrm>
          </p:grpSpPr>
          <p:grpSp>
            <p:nvGrpSpPr>
              <p:cNvPr id="80" name="Group 14">
                <a:extLst>
                  <a:ext uri="{FF2B5EF4-FFF2-40B4-BE49-F238E27FC236}">
                    <a16:creationId xmlns:a16="http://schemas.microsoft.com/office/drawing/2014/main" id="{E80911A9-C12A-1B64-AFCE-E116EB8EB759}"/>
                  </a:ext>
                </a:extLst>
              </p:cNvPr>
              <p:cNvGrpSpPr>
                <a:grpSpLocks noChangeAspect="1"/>
              </p:cNvGrpSpPr>
              <p:nvPr/>
            </p:nvGrpSpPr>
            <p:grpSpPr>
              <a:xfrm>
                <a:off x="0" y="342566"/>
                <a:ext cx="2032432" cy="2032432"/>
                <a:chOff x="0" y="3"/>
                <a:chExt cx="6350000" cy="6350000"/>
              </a:xfrm>
            </p:grpSpPr>
            <p:sp>
              <p:nvSpPr>
                <p:cNvPr id="82" name="Freeform 15">
                  <a:extLst>
                    <a:ext uri="{FF2B5EF4-FFF2-40B4-BE49-F238E27FC236}">
                      <a16:creationId xmlns:a16="http://schemas.microsoft.com/office/drawing/2014/main" id="{53CDEA11-DEA2-7B29-8267-6CA4C4C2D72E}"/>
                    </a:ext>
                  </a:extLst>
                </p:cNvPr>
                <p:cNvSpPr/>
                <p:nvPr/>
              </p:nvSpPr>
              <p:spPr>
                <a:xfrm>
                  <a:off x="0" y="3"/>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81" name="Picture 16">
                <a:extLst>
                  <a:ext uri="{FF2B5EF4-FFF2-40B4-BE49-F238E27FC236}">
                    <a16:creationId xmlns:a16="http://schemas.microsoft.com/office/drawing/2014/main" id="{BE97215B-E211-645C-CB18-94A3F89221B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321"/>
              <a:stretch>
                <a:fillRect/>
              </a:stretch>
            </p:blipFill>
            <p:spPr>
              <a:xfrm rot="16484543">
                <a:off x="358156" y="78553"/>
                <a:ext cx="2032431" cy="2036767"/>
              </a:xfrm>
              <a:prstGeom prst="rect">
                <a:avLst/>
              </a:prstGeom>
            </p:spPr>
          </p:pic>
        </p:grpSp>
        <p:grpSp>
          <p:nvGrpSpPr>
            <p:cNvPr id="53" name="Group 17">
              <a:extLst>
                <a:ext uri="{FF2B5EF4-FFF2-40B4-BE49-F238E27FC236}">
                  <a16:creationId xmlns:a16="http://schemas.microsoft.com/office/drawing/2014/main" id="{3A4F6B79-BCD6-8B9C-457C-DAB0B757005A}"/>
                </a:ext>
              </a:extLst>
            </p:cNvPr>
            <p:cNvGrpSpPr/>
            <p:nvPr/>
          </p:nvGrpSpPr>
          <p:grpSpPr>
            <a:xfrm>
              <a:off x="3666443" y="1070620"/>
              <a:ext cx="863695" cy="828150"/>
              <a:chOff x="0" y="80717"/>
              <a:chExt cx="2392752" cy="2294280"/>
            </a:xfrm>
          </p:grpSpPr>
          <p:grpSp>
            <p:nvGrpSpPr>
              <p:cNvPr id="77" name="Group 18">
                <a:extLst>
                  <a:ext uri="{FF2B5EF4-FFF2-40B4-BE49-F238E27FC236}">
                    <a16:creationId xmlns:a16="http://schemas.microsoft.com/office/drawing/2014/main" id="{A5800B8E-28CD-1D9D-4649-83650DB0D853}"/>
                  </a:ext>
                </a:extLst>
              </p:cNvPr>
              <p:cNvGrpSpPr>
                <a:grpSpLocks noChangeAspect="1"/>
              </p:cNvGrpSpPr>
              <p:nvPr/>
            </p:nvGrpSpPr>
            <p:grpSpPr>
              <a:xfrm>
                <a:off x="0" y="342565"/>
                <a:ext cx="2032432" cy="2032432"/>
                <a:chOff x="0" y="0"/>
                <a:chExt cx="6350000" cy="6350000"/>
              </a:xfrm>
            </p:grpSpPr>
            <p:sp>
              <p:nvSpPr>
                <p:cNvPr id="79" name="Freeform 19">
                  <a:extLst>
                    <a:ext uri="{FF2B5EF4-FFF2-40B4-BE49-F238E27FC236}">
                      <a16:creationId xmlns:a16="http://schemas.microsoft.com/office/drawing/2014/main" id="{FF41A245-7946-BDBA-EC32-5D5C1E9BC3D6}"/>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78" name="Picture 20">
                <a:extLst>
                  <a:ext uri="{FF2B5EF4-FFF2-40B4-BE49-F238E27FC236}">
                    <a16:creationId xmlns:a16="http://schemas.microsoft.com/office/drawing/2014/main" id="{97FAFC48-9C76-409F-41CF-389285A665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321"/>
              <a:stretch>
                <a:fillRect/>
              </a:stretch>
            </p:blipFill>
            <p:spPr>
              <a:xfrm rot="-5115457">
                <a:off x="358154" y="78550"/>
                <a:ext cx="2032432" cy="2036765"/>
              </a:xfrm>
              <a:prstGeom prst="rect">
                <a:avLst/>
              </a:prstGeom>
            </p:spPr>
          </p:pic>
        </p:grpSp>
        <p:grpSp>
          <p:nvGrpSpPr>
            <p:cNvPr id="54" name="Group 21">
              <a:extLst>
                <a:ext uri="{FF2B5EF4-FFF2-40B4-BE49-F238E27FC236}">
                  <a16:creationId xmlns:a16="http://schemas.microsoft.com/office/drawing/2014/main" id="{9C4079F4-DA6F-42F6-463D-8046CFA06E66}"/>
                </a:ext>
              </a:extLst>
            </p:cNvPr>
            <p:cNvGrpSpPr/>
            <p:nvPr/>
          </p:nvGrpSpPr>
          <p:grpSpPr>
            <a:xfrm>
              <a:off x="4559399" y="1817356"/>
              <a:ext cx="892763" cy="857286"/>
              <a:chOff x="0" y="0"/>
              <a:chExt cx="2473282" cy="2374997"/>
            </a:xfrm>
          </p:grpSpPr>
          <p:grpSp>
            <p:nvGrpSpPr>
              <p:cNvPr id="74" name="Group 22">
                <a:extLst>
                  <a:ext uri="{FF2B5EF4-FFF2-40B4-BE49-F238E27FC236}">
                    <a16:creationId xmlns:a16="http://schemas.microsoft.com/office/drawing/2014/main" id="{7528DC06-260C-C4F9-19DA-4A7312CB82AE}"/>
                  </a:ext>
                </a:extLst>
              </p:cNvPr>
              <p:cNvGrpSpPr>
                <a:grpSpLocks noChangeAspect="1"/>
              </p:cNvGrpSpPr>
              <p:nvPr/>
            </p:nvGrpSpPr>
            <p:grpSpPr>
              <a:xfrm>
                <a:off x="0" y="342565"/>
                <a:ext cx="2032432" cy="2032432"/>
                <a:chOff x="0" y="0"/>
                <a:chExt cx="6350000" cy="6350000"/>
              </a:xfrm>
            </p:grpSpPr>
            <p:sp>
              <p:nvSpPr>
                <p:cNvPr id="76" name="Freeform 23">
                  <a:extLst>
                    <a:ext uri="{FF2B5EF4-FFF2-40B4-BE49-F238E27FC236}">
                      <a16:creationId xmlns:a16="http://schemas.microsoft.com/office/drawing/2014/main" id="{DB80C57D-5785-7637-45AA-5C5266BCA334}"/>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75" name="Picture 24">
                <a:extLst>
                  <a:ext uri="{FF2B5EF4-FFF2-40B4-BE49-F238E27FC236}">
                    <a16:creationId xmlns:a16="http://schemas.microsoft.com/office/drawing/2014/main" id="{A1EE9A2A-C007-3762-25C4-D9E4018C28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321"/>
              <a:stretch>
                <a:fillRect/>
              </a:stretch>
            </p:blipFill>
            <p:spPr>
              <a:xfrm rot="-5115457">
                <a:off x="358154" y="78550"/>
                <a:ext cx="2032432" cy="2036765"/>
              </a:xfrm>
              <a:prstGeom prst="rect">
                <a:avLst/>
              </a:prstGeom>
            </p:spPr>
          </p:pic>
        </p:grpSp>
        <p:grpSp>
          <p:nvGrpSpPr>
            <p:cNvPr id="55" name="Group 25">
              <a:extLst>
                <a:ext uri="{FF2B5EF4-FFF2-40B4-BE49-F238E27FC236}">
                  <a16:creationId xmlns:a16="http://schemas.microsoft.com/office/drawing/2014/main" id="{A9CF363C-A0A8-678D-00B8-C54FF20F8377}"/>
                </a:ext>
              </a:extLst>
            </p:cNvPr>
            <p:cNvGrpSpPr/>
            <p:nvPr/>
          </p:nvGrpSpPr>
          <p:grpSpPr>
            <a:xfrm>
              <a:off x="5452356" y="2593228"/>
              <a:ext cx="892763" cy="857286"/>
              <a:chOff x="0" y="0"/>
              <a:chExt cx="2473282" cy="2374997"/>
            </a:xfrm>
          </p:grpSpPr>
          <p:grpSp>
            <p:nvGrpSpPr>
              <p:cNvPr id="71" name="Group 26">
                <a:extLst>
                  <a:ext uri="{FF2B5EF4-FFF2-40B4-BE49-F238E27FC236}">
                    <a16:creationId xmlns:a16="http://schemas.microsoft.com/office/drawing/2014/main" id="{77B667D0-6247-E3F8-3884-A1B8C50E0478}"/>
                  </a:ext>
                </a:extLst>
              </p:cNvPr>
              <p:cNvGrpSpPr>
                <a:grpSpLocks noChangeAspect="1"/>
              </p:cNvGrpSpPr>
              <p:nvPr/>
            </p:nvGrpSpPr>
            <p:grpSpPr>
              <a:xfrm>
                <a:off x="0" y="342565"/>
                <a:ext cx="2032432" cy="2032432"/>
                <a:chOff x="0" y="0"/>
                <a:chExt cx="6350000" cy="6350000"/>
              </a:xfrm>
            </p:grpSpPr>
            <p:sp>
              <p:nvSpPr>
                <p:cNvPr id="73" name="Freeform 27">
                  <a:extLst>
                    <a:ext uri="{FF2B5EF4-FFF2-40B4-BE49-F238E27FC236}">
                      <a16:creationId xmlns:a16="http://schemas.microsoft.com/office/drawing/2014/main" id="{B58EBDE2-5325-008D-0F10-259D8B15382E}"/>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72" name="Picture 28">
                <a:extLst>
                  <a:ext uri="{FF2B5EF4-FFF2-40B4-BE49-F238E27FC236}">
                    <a16:creationId xmlns:a16="http://schemas.microsoft.com/office/drawing/2014/main" id="{570BC8A7-CC19-53E2-8068-B2BB5E2C7E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321"/>
              <a:stretch>
                <a:fillRect/>
              </a:stretch>
            </p:blipFill>
            <p:spPr>
              <a:xfrm rot="-5115457">
                <a:off x="358154" y="78550"/>
                <a:ext cx="2032432" cy="2036765"/>
              </a:xfrm>
              <a:prstGeom prst="rect">
                <a:avLst/>
              </a:prstGeom>
            </p:spPr>
          </p:pic>
        </p:grpSp>
        <p:sp>
          <p:nvSpPr>
            <p:cNvPr id="63" name="Rectangle 1">
              <a:extLst>
                <a:ext uri="{FF2B5EF4-FFF2-40B4-BE49-F238E27FC236}">
                  <a16:creationId xmlns:a16="http://schemas.microsoft.com/office/drawing/2014/main" id="{D01A4418-BB27-24EB-944C-D00BBAEB485D}"/>
                </a:ext>
              </a:extLst>
            </p:cNvPr>
            <p:cNvSpPr>
              <a:spLocks noChangeArrowheads="1"/>
            </p:cNvSpPr>
            <p:nvPr/>
          </p:nvSpPr>
          <p:spPr bwMode="auto">
            <a:xfrm>
              <a:off x="3810864" y="610559"/>
              <a:ext cx="2334807" cy="342371"/>
            </a:xfrm>
            <a:prstGeom prst="rect">
              <a:avLst/>
            </a:prstGeom>
            <a:noFill/>
            <a:ln>
              <a:noFill/>
            </a:ln>
            <a:effectLst/>
          </p:spPr>
          <p:txBody>
            <a:bodyPr vert="horz" wrap="square" lIns="91440" tIns="0" rIns="9144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tx1"/>
                  </a:solidFill>
                  <a:latin typeface="Lexend Deca" panose="020B0604020202020204" charset="0"/>
                </a:rPr>
                <a:t>Data Overview</a:t>
              </a:r>
              <a:endParaRPr kumimoji="0" lang="en-US" altLang="en-US" sz="1600" b="0" i="0" u="none" strike="noStrike" cap="none" normalizeH="0" baseline="0" dirty="0">
                <a:ln>
                  <a:noFill/>
                </a:ln>
                <a:solidFill>
                  <a:schemeClr val="tx1"/>
                </a:solidFill>
                <a:effectLst/>
                <a:latin typeface="Lexend Deca" panose="020B0604020202020204" charset="0"/>
              </a:endParaRPr>
            </a:p>
          </p:txBody>
        </p:sp>
        <p:sp>
          <p:nvSpPr>
            <p:cNvPr id="64" name="Rectangle 1">
              <a:extLst>
                <a:ext uri="{FF2B5EF4-FFF2-40B4-BE49-F238E27FC236}">
                  <a16:creationId xmlns:a16="http://schemas.microsoft.com/office/drawing/2014/main" id="{0BC01D2C-0061-1F36-87FD-49BEAB7E2242}"/>
                </a:ext>
              </a:extLst>
            </p:cNvPr>
            <p:cNvSpPr>
              <a:spLocks noChangeArrowheads="1"/>
            </p:cNvSpPr>
            <p:nvPr/>
          </p:nvSpPr>
          <p:spPr bwMode="auto">
            <a:xfrm>
              <a:off x="4683400" y="1251952"/>
              <a:ext cx="2334807" cy="342371"/>
            </a:xfrm>
            <a:prstGeom prst="rect">
              <a:avLst/>
            </a:prstGeom>
            <a:noFill/>
            <a:ln>
              <a:noFill/>
            </a:ln>
            <a:effectLst/>
          </p:spPr>
          <p:txBody>
            <a:bodyPr vert="horz" wrap="square" lIns="91440" tIns="0" rIns="9144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tx1"/>
                  </a:solidFill>
                  <a:latin typeface="Lexend Deca" panose="020B0604020202020204" charset="0"/>
                </a:rPr>
                <a:t>Data Cleaning</a:t>
              </a:r>
              <a:endParaRPr kumimoji="0" lang="en-US" altLang="en-US" sz="1600" b="0" i="0" u="none" strike="noStrike" cap="none" normalizeH="0" baseline="0" dirty="0">
                <a:ln>
                  <a:noFill/>
                </a:ln>
                <a:solidFill>
                  <a:schemeClr val="tx1"/>
                </a:solidFill>
                <a:effectLst/>
                <a:latin typeface="Lexend Deca" panose="020B0604020202020204" charset="0"/>
              </a:endParaRPr>
            </a:p>
          </p:txBody>
        </p:sp>
        <p:sp>
          <p:nvSpPr>
            <p:cNvPr id="65" name="Rectangle 1">
              <a:extLst>
                <a:ext uri="{FF2B5EF4-FFF2-40B4-BE49-F238E27FC236}">
                  <a16:creationId xmlns:a16="http://schemas.microsoft.com/office/drawing/2014/main" id="{3E2B9D5D-716A-D96D-CDFA-5A4CEA699D7E}"/>
                </a:ext>
              </a:extLst>
            </p:cNvPr>
            <p:cNvSpPr>
              <a:spLocks noChangeArrowheads="1"/>
            </p:cNvSpPr>
            <p:nvPr/>
          </p:nvSpPr>
          <p:spPr bwMode="auto">
            <a:xfrm>
              <a:off x="5558019" y="2031071"/>
              <a:ext cx="3120313" cy="342371"/>
            </a:xfrm>
            <a:prstGeom prst="rect">
              <a:avLst/>
            </a:prstGeom>
            <a:noFill/>
            <a:ln>
              <a:noFill/>
            </a:ln>
            <a:effectLst/>
          </p:spPr>
          <p:txBody>
            <a:bodyPr vert="horz" wrap="square" lIns="91440" tIns="0" rIns="91440" bIns="95220" numCol="1" anchor="ctr" anchorCtr="0" compatLnSpc="1">
              <a:prstTxWarp prst="textNoShape">
                <a:avLst/>
              </a:prstTxWarp>
              <a:spAutoFit/>
            </a:bodyPr>
            <a:lstStyle/>
            <a:p>
              <a:pPr algn="l"/>
              <a:r>
                <a:rPr lang="en-US" sz="1600" i="0" dirty="0">
                  <a:solidFill>
                    <a:srgbClr val="292929"/>
                  </a:solidFill>
                  <a:effectLst/>
                  <a:latin typeface="Lexend Deca" panose="020B0604020202020204" charset="0"/>
                </a:rPr>
                <a:t>Exploratory Data Analysis</a:t>
              </a:r>
            </a:p>
          </p:txBody>
        </p:sp>
        <p:sp>
          <p:nvSpPr>
            <p:cNvPr id="67" name="Rectangle 1">
              <a:extLst>
                <a:ext uri="{FF2B5EF4-FFF2-40B4-BE49-F238E27FC236}">
                  <a16:creationId xmlns:a16="http://schemas.microsoft.com/office/drawing/2014/main" id="{62DED9FC-A849-9C3A-B049-0E448655E1A4}"/>
                </a:ext>
              </a:extLst>
            </p:cNvPr>
            <p:cNvSpPr>
              <a:spLocks noChangeArrowheads="1"/>
            </p:cNvSpPr>
            <p:nvPr/>
          </p:nvSpPr>
          <p:spPr bwMode="auto">
            <a:xfrm>
              <a:off x="6447119" y="2735189"/>
              <a:ext cx="2334807" cy="588592"/>
            </a:xfrm>
            <a:prstGeom prst="rect">
              <a:avLst/>
            </a:prstGeom>
            <a:noFill/>
            <a:ln>
              <a:noFill/>
            </a:ln>
            <a:effectLst/>
          </p:spPr>
          <p:txBody>
            <a:bodyPr vert="horz" wrap="square" lIns="91440" tIns="0" rIns="9144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tx1"/>
                  </a:solidFill>
                  <a:latin typeface="Lexend Deca" panose="020B0604020202020204" charset="0"/>
                </a:rPr>
                <a:t>Uncover Insights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tx1"/>
                  </a:solidFill>
                  <a:latin typeface="Lexend Deca" panose="020B0604020202020204" charset="0"/>
                </a:rPr>
                <a:t>&amp; </a:t>
              </a:r>
              <a:r>
                <a:rPr kumimoji="0" lang="en-US" altLang="en-US" sz="1600" b="0" i="0" u="none" strike="noStrike" cap="none" normalizeH="0" baseline="0" dirty="0">
                  <a:ln>
                    <a:noFill/>
                  </a:ln>
                  <a:solidFill>
                    <a:schemeClr val="tx1"/>
                  </a:solidFill>
                  <a:effectLst/>
                  <a:latin typeface="Lexend Deca" panose="020B0604020202020204" charset="0"/>
                </a:rPr>
                <a:t>Recommendation</a:t>
              </a:r>
            </a:p>
          </p:txBody>
        </p:sp>
        <p:sp>
          <p:nvSpPr>
            <p:cNvPr id="58" name="TextBox 34">
              <a:extLst>
                <a:ext uri="{FF2B5EF4-FFF2-40B4-BE49-F238E27FC236}">
                  <a16:creationId xmlns:a16="http://schemas.microsoft.com/office/drawing/2014/main" id="{8E0726F3-4CD7-CCD4-9416-FD99CA2F83F3}"/>
                </a:ext>
              </a:extLst>
            </p:cNvPr>
            <p:cNvSpPr txBox="1"/>
            <p:nvPr/>
          </p:nvSpPr>
          <p:spPr>
            <a:xfrm>
              <a:off x="3077896" y="531269"/>
              <a:ext cx="352687" cy="553998"/>
            </a:xfrm>
            <a:prstGeom prst="rect">
              <a:avLst/>
            </a:prstGeom>
          </p:spPr>
          <p:txBody>
            <a:bodyPr wrap="square" lIns="0" tIns="0" rIns="0" bIns="0" rtlCol="0" anchor="t">
              <a:spAutoFit/>
            </a:bodyPr>
            <a:lstStyle/>
            <a:p>
              <a:pPr algn="ctr"/>
              <a:r>
                <a:rPr lang="en-US" sz="3600" spc="-640" dirty="0">
                  <a:solidFill>
                    <a:schemeClr val="tx1"/>
                  </a:solidFill>
                  <a:latin typeface="Lexend Deca" panose="020B0604020202020204" charset="0"/>
                </a:rPr>
                <a:t>1</a:t>
              </a:r>
            </a:p>
          </p:txBody>
        </p:sp>
        <p:sp>
          <p:nvSpPr>
            <p:cNvPr id="96" name="TextBox 34">
              <a:extLst>
                <a:ext uri="{FF2B5EF4-FFF2-40B4-BE49-F238E27FC236}">
                  <a16:creationId xmlns:a16="http://schemas.microsoft.com/office/drawing/2014/main" id="{FF8A8644-7644-9049-F00B-4EB2BD340E23}"/>
                </a:ext>
              </a:extLst>
            </p:cNvPr>
            <p:cNvSpPr txBox="1"/>
            <p:nvPr/>
          </p:nvSpPr>
          <p:spPr>
            <a:xfrm>
              <a:off x="3941685" y="1172746"/>
              <a:ext cx="352687" cy="553998"/>
            </a:xfrm>
            <a:prstGeom prst="rect">
              <a:avLst/>
            </a:prstGeom>
          </p:spPr>
          <p:txBody>
            <a:bodyPr wrap="square" lIns="0" tIns="0" rIns="0" bIns="0" rtlCol="0" anchor="t">
              <a:spAutoFit/>
            </a:bodyPr>
            <a:lstStyle/>
            <a:p>
              <a:pPr algn="ctr"/>
              <a:r>
                <a:rPr lang="en-US" sz="3600" spc="-640" dirty="0">
                  <a:solidFill>
                    <a:schemeClr val="tx1"/>
                  </a:solidFill>
                  <a:latin typeface="Lexend Deca" panose="020B0604020202020204" charset="0"/>
                </a:rPr>
                <a:t>2</a:t>
              </a:r>
            </a:p>
          </p:txBody>
        </p:sp>
        <p:sp>
          <p:nvSpPr>
            <p:cNvPr id="97" name="TextBox 34">
              <a:extLst>
                <a:ext uri="{FF2B5EF4-FFF2-40B4-BE49-F238E27FC236}">
                  <a16:creationId xmlns:a16="http://schemas.microsoft.com/office/drawing/2014/main" id="{91FF7096-7B8E-4351-4A9C-23DA7FCF876F}"/>
                </a:ext>
              </a:extLst>
            </p:cNvPr>
            <p:cNvSpPr txBox="1"/>
            <p:nvPr/>
          </p:nvSpPr>
          <p:spPr>
            <a:xfrm>
              <a:off x="4843567" y="1946513"/>
              <a:ext cx="352687" cy="553998"/>
            </a:xfrm>
            <a:prstGeom prst="rect">
              <a:avLst/>
            </a:prstGeom>
          </p:spPr>
          <p:txBody>
            <a:bodyPr wrap="square" lIns="0" tIns="0" rIns="0" bIns="0" rtlCol="0" anchor="t">
              <a:spAutoFit/>
            </a:bodyPr>
            <a:lstStyle/>
            <a:p>
              <a:pPr algn="ctr"/>
              <a:r>
                <a:rPr lang="en-US" sz="3600" spc="-640" dirty="0">
                  <a:solidFill>
                    <a:schemeClr val="tx1"/>
                  </a:solidFill>
                  <a:latin typeface="Lexend Deca" panose="020B0604020202020204" charset="0"/>
                </a:rPr>
                <a:t>3</a:t>
              </a:r>
            </a:p>
          </p:txBody>
        </p:sp>
        <p:sp>
          <p:nvSpPr>
            <p:cNvPr id="98" name="TextBox 34">
              <a:extLst>
                <a:ext uri="{FF2B5EF4-FFF2-40B4-BE49-F238E27FC236}">
                  <a16:creationId xmlns:a16="http://schemas.microsoft.com/office/drawing/2014/main" id="{88705967-3449-3C4D-34AC-DB7F3D098705}"/>
                </a:ext>
              </a:extLst>
            </p:cNvPr>
            <p:cNvSpPr txBox="1"/>
            <p:nvPr/>
          </p:nvSpPr>
          <p:spPr>
            <a:xfrm>
              <a:off x="5706769" y="2712181"/>
              <a:ext cx="352687" cy="553998"/>
            </a:xfrm>
            <a:prstGeom prst="rect">
              <a:avLst/>
            </a:prstGeom>
          </p:spPr>
          <p:txBody>
            <a:bodyPr wrap="square" lIns="0" tIns="0" rIns="0" bIns="0" rtlCol="0" anchor="t">
              <a:spAutoFit/>
            </a:bodyPr>
            <a:lstStyle/>
            <a:p>
              <a:pPr algn="ctr"/>
              <a:r>
                <a:rPr lang="en-US" sz="3600" spc="-640" dirty="0">
                  <a:solidFill>
                    <a:schemeClr val="tx1"/>
                  </a:solidFill>
                  <a:latin typeface="Lexend Deca" panose="020B0604020202020204" charset="0"/>
                </a:rPr>
                <a:t>4</a:t>
              </a:r>
            </a:p>
          </p:txBody>
        </p:sp>
      </p:grpSp>
      <p:sp>
        <p:nvSpPr>
          <p:cNvPr id="106" name="Google Shape;203;p32">
            <a:extLst>
              <a:ext uri="{FF2B5EF4-FFF2-40B4-BE49-F238E27FC236}">
                <a16:creationId xmlns:a16="http://schemas.microsoft.com/office/drawing/2014/main" id="{F28E50ED-53FD-AD34-7A56-9FD96776ECDD}"/>
              </a:ext>
            </a:extLst>
          </p:cNvPr>
          <p:cNvSpPr txBox="1">
            <a:spLocks/>
          </p:cNvSpPr>
          <p:nvPr/>
        </p:nvSpPr>
        <p:spPr>
          <a:xfrm>
            <a:off x="1292380" y="491733"/>
            <a:ext cx="1811867" cy="527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latin typeface="Lexend Deca" panose="020B0604020202020204" charset="0"/>
              </a:rPr>
              <a:t>Process</a:t>
            </a:r>
          </a:p>
        </p:txBody>
      </p:sp>
      <p:grpSp>
        <p:nvGrpSpPr>
          <p:cNvPr id="109" name="Group 108">
            <a:extLst>
              <a:ext uri="{FF2B5EF4-FFF2-40B4-BE49-F238E27FC236}">
                <a16:creationId xmlns:a16="http://schemas.microsoft.com/office/drawing/2014/main" id="{5D0C7BC9-306C-0FCF-B0F7-9BD6F03237CB}"/>
              </a:ext>
            </a:extLst>
          </p:cNvPr>
          <p:cNvGrpSpPr/>
          <p:nvPr/>
        </p:nvGrpSpPr>
        <p:grpSpPr>
          <a:xfrm>
            <a:off x="328703" y="309912"/>
            <a:ext cx="998400" cy="679536"/>
            <a:chOff x="5757333" y="286448"/>
            <a:chExt cx="998400" cy="679536"/>
          </a:xfrm>
        </p:grpSpPr>
        <p:sp>
          <p:nvSpPr>
            <p:cNvPr id="107" name="Google Shape;209;p32">
              <a:extLst>
                <a:ext uri="{FF2B5EF4-FFF2-40B4-BE49-F238E27FC236}">
                  <a16:creationId xmlns:a16="http://schemas.microsoft.com/office/drawing/2014/main" id="{79D1CB82-8D6C-AAA7-B8F7-B37AAEC7B820}"/>
                </a:ext>
              </a:extLst>
            </p:cNvPr>
            <p:cNvSpPr/>
            <p:nvPr/>
          </p:nvSpPr>
          <p:spPr>
            <a:xfrm>
              <a:off x="5757333" y="372584"/>
              <a:ext cx="998400" cy="5934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08" name="Google Shape;214;p32">
              <a:extLst>
                <a:ext uri="{FF2B5EF4-FFF2-40B4-BE49-F238E27FC236}">
                  <a16:creationId xmlns:a16="http://schemas.microsoft.com/office/drawing/2014/main" id="{7BA61570-5810-C035-D887-9EE1E899C24C}"/>
                </a:ext>
              </a:extLst>
            </p:cNvPr>
            <p:cNvSpPr txBox="1">
              <a:spLocks/>
            </p:cNvSpPr>
            <p:nvPr/>
          </p:nvSpPr>
          <p:spPr>
            <a:xfrm>
              <a:off x="5904632" y="286448"/>
              <a:ext cx="703800" cy="593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dirty="0">
                  <a:latin typeface="Lexend Deca" panose="020B0604020202020204" charset="0"/>
                </a:rPr>
                <a:t>03</a:t>
              </a:r>
            </a:p>
          </p:txBody>
        </p:sp>
      </p:grpSp>
    </p:spTree>
    <p:extLst>
      <p:ext uri="{BB962C8B-B14F-4D97-AF65-F5344CB8AC3E}">
        <p14:creationId xmlns:p14="http://schemas.microsoft.com/office/powerpoint/2010/main" val="3697863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2"/>
          <p:cNvSpPr txBox="1">
            <a:spLocks noGrp="1"/>
          </p:cNvSpPr>
          <p:nvPr>
            <p:ph type="title"/>
          </p:nvPr>
        </p:nvSpPr>
        <p:spPr>
          <a:xfrm>
            <a:off x="4090951" y="1788150"/>
            <a:ext cx="3084592" cy="156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US" dirty="0"/>
            </a:br>
            <a:r>
              <a:rPr lang="en-US" dirty="0"/>
              <a:t>Data </a:t>
            </a:r>
            <a:br>
              <a:rPr lang="en-US" dirty="0"/>
            </a:br>
            <a:r>
              <a:rPr lang="en-US" dirty="0"/>
              <a:t>Overview</a:t>
            </a:r>
            <a:endParaRPr lang="en-US" b="1" dirty="0"/>
          </a:p>
        </p:txBody>
      </p:sp>
      <p:cxnSp>
        <p:nvCxnSpPr>
          <p:cNvPr id="363" name="Google Shape;363;p42"/>
          <p:cNvCxnSpPr/>
          <p:nvPr/>
        </p:nvCxnSpPr>
        <p:spPr>
          <a:xfrm>
            <a:off x="4330659" y="3355350"/>
            <a:ext cx="2496000" cy="0"/>
          </a:xfrm>
          <a:prstGeom prst="straightConnector1">
            <a:avLst/>
          </a:prstGeom>
          <a:noFill/>
          <a:ln w="38100" cap="flat" cmpd="sng">
            <a:solidFill>
              <a:schemeClr val="lt2"/>
            </a:solidFill>
            <a:prstDash val="solid"/>
            <a:round/>
            <a:headEnd type="none" w="med" len="med"/>
            <a:tailEnd type="none" w="med" len="med"/>
          </a:ln>
        </p:spPr>
      </p:cxnSp>
      <p:sp>
        <p:nvSpPr>
          <p:cNvPr id="2" name="Google Shape;361;p42">
            <a:extLst>
              <a:ext uri="{FF2B5EF4-FFF2-40B4-BE49-F238E27FC236}">
                <a16:creationId xmlns:a16="http://schemas.microsoft.com/office/drawing/2014/main" id="{E03B361D-26D0-8D99-EDF2-27B3CAE950FC}"/>
              </a:ext>
            </a:extLst>
          </p:cNvPr>
          <p:cNvSpPr txBox="1">
            <a:spLocks/>
          </p:cNvSpPr>
          <p:nvPr/>
        </p:nvSpPr>
        <p:spPr>
          <a:xfrm>
            <a:off x="2164941" y="1498604"/>
            <a:ext cx="2151419" cy="21335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Lexend Deca"/>
              <a:buNone/>
              <a:defRPr sz="4800" b="0" i="0" u="none" strike="noStrike" cap="none">
                <a:solidFill>
                  <a:schemeClr val="dk1"/>
                </a:solidFill>
                <a:latin typeface="Lexend Deca"/>
                <a:ea typeface="Lexend Deca"/>
                <a:cs typeface="Lexend Deca"/>
                <a:sym typeface="Lexend Deca"/>
              </a:defRPr>
            </a:lvl1pPr>
            <a:lvl2pPr marR="0" lvl="1" algn="ctr" rtl="0">
              <a:lnSpc>
                <a:spcPct val="100000"/>
              </a:lnSpc>
              <a:spcBef>
                <a:spcPts val="0"/>
              </a:spcBef>
              <a:spcAft>
                <a:spcPts val="0"/>
              </a:spcAft>
              <a:buClr>
                <a:schemeClr val="dk1"/>
              </a:buClr>
              <a:buSzPts val="3600"/>
              <a:buFont typeface="Lexend Deca"/>
              <a:buNone/>
              <a:defRPr sz="3600" b="0" i="0" u="none" strike="noStrike" cap="none">
                <a:solidFill>
                  <a:schemeClr val="dk1"/>
                </a:solidFill>
                <a:latin typeface="Lexend Deca"/>
                <a:ea typeface="Lexend Deca"/>
                <a:cs typeface="Lexend Deca"/>
                <a:sym typeface="Lexend Deca"/>
              </a:defRPr>
            </a:lvl2pPr>
            <a:lvl3pPr marR="0" lvl="2" algn="ctr" rtl="0">
              <a:lnSpc>
                <a:spcPct val="100000"/>
              </a:lnSpc>
              <a:spcBef>
                <a:spcPts val="0"/>
              </a:spcBef>
              <a:spcAft>
                <a:spcPts val="0"/>
              </a:spcAft>
              <a:buClr>
                <a:schemeClr val="dk1"/>
              </a:buClr>
              <a:buSzPts val="3600"/>
              <a:buFont typeface="Lexend Deca"/>
              <a:buNone/>
              <a:defRPr sz="3600" b="0" i="0" u="none" strike="noStrike" cap="none">
                <a:solidFill>
                  <a:schemeClr val="dk1"/>
                </a:solidFill>
                <a:latin typeface="Lexend Deca"/>
                <a:ea typeface="Lexend Deca"/>
                <a:cs typeface="Lexend Deca"/>
                <a:sym typeface="Lexend Deca"/>
              </a:defRPr>
            </a:lvl3pPr>
            <a:lvl4pPr marR="0" lvl="3" algn="ctr" rtl="0">
              <a:lnSpc>
                <a:spcPct val="100000"/>
              </a:lnSpc>
              <a:spcBef>
                <a:spcPts val="0"/>
              </a:spcBef>
              <a:spcAft>
                <a:spcPts val="0"/>
              </a:spcAft>
              <a:buClr>
                <a:schemeClr val="dk1"/>
              </a:buClr>
              <a:buSzPts val="3600"/>
              <a:buFont typeface="Lexend Deca"/>
              <a:buNone/>
              <a:defRPr sz="3600" b="0" i="0" u="none" strike="noStrike" cap="none">
                <a:solidFill>
                  <a:schemeClr val="dk1"/>
                </a:solidFill>
                <a:latin typeface="Lexend Deca"/>
                <a:ea typeface="Lexend Deca"/>
                <a:cs typeface="Lexend Deca"/>
                <a:sym typeface="Lexend Deca"/>
              </a:defRPr>
            </a:lvl4pPr>
            <a:lvl5pPr marR="0" lvl="4" algn="ctr" rtl="0">
              <a:lnSpc>
                <a:spcPct val="100000"/>
              </a:lnSpc>
              <a:spcBef>
                <a:spcPts val="0"/>
              </a:spcBef>
              <a:spcAft>
                <a:spcPts val="0"/>
              </a:spcAft>
              <a:buClr>
                <a:schemeClr val="dk1"/>
              </a:buClr>
              <a:buSzPts val="3600"/>
              <a:buFont typeface="Lexend Deca"/>
              <a:buNone/>
              <a:defRPr sz="3600" b="0" i="0" u="none" strike="noStrike" cap="none">
                <a:solidFill>
                  <a:schemeClr val="dk1"/>
                </a:solidFill>
                <a:latin typeface="Lexend Deca"/>
                <a:ea typeface="Lexend Deca"/>
                <a:cs typeface="Lexend Deca"/>
                <a:sym typeface="Lexend Deca"/>
              </a:defRPr>
            </a:lvl5pPr>
            <a:lvl6pPr marR="0" lvl="5" algn="ctr" rtl="0">
              <a:lnSpc>
                <a:spcPct val="100000"/>
              </a:lnSpc>
              <a:spcBef>
                <a:spcPts val="0"/>
              </a:spcBef>
              <a:spcAft>
                <a:spcPts val="0"/>
              </a:spcAft>
              <a:buClr>
                <a:schemeClr val="dk1"/>
              </a:buClr>
              <a:buSzPts val="3600"/>
              <a:buFont typeface="Lexend Deca"/>
              <a:buNone/>
              <a:defRPr sz="3600" b="0" i="0" u="none" strike="noStrike" cap="none">
                <a:solidFill>
                  <a:schemeClr val="dk1"/>
                </a:solidFill>
                <a:latin typeface="Lexend Deca"/>
                <a:ea typeface="Lexend Deca"/>
                <a:cs typeface="Lexend Deca"/>
                <a:sym typeface="Lexend Deca"/>
              </a:defRPr>
            </a:lvl6pPr>
            <a:lvl7pPr marR="0" lvl="6" algn="ctr" rtl="0">
              <a:lnSpc>
                <a:spcPct val="100000"/>
              </a:lnSpc>
              <a:spcBef>
                <a:spcPts val="0"/>
              </a:spcBef>
              <a:spcAft>
                <a:spcPts val="0"/>
              </a:spcAft>
              <a:buClr>
                <a:schemeClr val="dk1"/>
              </a:buClr>
              <a:buSzPts val="3600"/>
              <a:buFont typeface="Lexend Deca"/>
              <a:buNone/>
              <a:defRPr sz="3600" b="0" i="0" u="none" strike="noStrike" cap="none">
                <a:solidFill>
                  <a:schemeClr val="dk1"/>
                </a:solidFill>
                <a:latin typeface="Lexend Deca"/>
                <a:ea typeface="Lexend Deca"/>
                <a:cs typeface="Lexend Deca"/>
                <a:sym typeface="Lexend Deca"/>
              </a:defRPr>
            </a:lvl7pPr>
            <a:lvl8pPr marR="0" lvl="7" algn="ctr" rtl="0">
              <a:lnSpc>
                <a:spcPct val="100000"/>
              </a:lnSpc>
              <a:spcBef>
                <a:spcPts val="0"/>
              </a:spcBef>
              <a:spcAft>
                <a:spcPts val="0"/>
              </a:spcAft>
              <a:buClr>
                <a:schemeClr val="dk1"/>
              </a:buClr>
              <a:buSzPts val="3600"/>
              <a:buFont typeface="Lexend Deca"/>
              <a:buNone/>
              <a:defRPr sz="3600" b="0" i="0" u="none" strike="noStrike" cap="none">
                <a:solidFill>
                  <a:schemeClr val="dk1"/>
                </a:solidFill>
                <a:latin typeface="Lexend Deca"/>
                <a:ea typeface="Lexend Deca"/>
                <a:cs typeface="Lexend Deca"/>
                <a:sym typeface="Lexend Deca"/>
              </a:defRPr>
            </a:lvl8pPr>
            <a:lvl9pPr marR="0" lvl="8" algn="ctr" rtl="0">
              <a:lnSpc>
                <a:spcPct val="100000"/>
              </a:lnSpc>
              <a:spcBef>
                <a:spcPts val="0"/>
              </a:spcBef>
              <a:spcAft>
                <a:spcPts val="0"/>
              </a:spcAft>
              <a:buClr>
                <a:schemeClr val="dk1"/>
              </a:buClr>
              <a:buSzPts val="3600"/>
              <a:buFont typeface="Lexend Deca"/>
              <a:buNone/>
              <a:defRPr sz="3600" b="0" i="0" u="none" strike="noStrike" cap="none">
                <a:solidFill>
                  <a:schemeClr val="dk1"/>
                </a:solidFill>
                <a:latin typeface="Lexend Deca"/>
                <a:ea typeface="Lexend Deca"/>
                <a:cs typeface="Lexend Deca"/>
                <a:sym typeface="Lexend Deca"/>
              </a:defRPr>
            </a:lvl9pPr>
          </a:lstStyle>
          <a:p>
            <a:r>
              <a:rPr lang="en-US" sz="13000" dirty="0"/>
              <a:t>01</a:t>
            </a:r>
            <a:endParaRPr lang="en-US" sz="130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BB2007-200F-EB93-91F8-972F991A38B8}"/>
              </a:ext>
            </a:extLst>
          </p:cNvPr>
          <p:cNvSpPr>
            <a:spLocks noGrp="1"/>
          </p:cNvSpPr>
          <p:nvPr>
            <p:ph type="title"/>
          </p:nvPr>
        </p:nvSpPr>
        <p:spPr/>
        <p:txBody>
          <a:bodyPr/>
          <a:lstStyle/>
          <a:p>
            <a:pPr algn="l"/>
            <a:r>
              <a:rPr lang="en-US" dirty="0"/>
              <a:t>Data Overview</a:t>
            </a:r>
          </a:p>
        </p:txBody>
      </p:sp>
      <p:pic>
        <p:nvPicPr>
          <p:cNvPr id="7" name="Picture 6">
            <a:extLst>
              <a:ext uri="{FF2B5EF4-FFF2-40B4-BE49-F238E27FC236}">
                <a16:creationId xmlns:a16="http://schemas.microsoft.com/office/drawing/2014/main" id="{C779EBE0-F878-FA12-6544-8519C56CF117}"/>
              </a:ext>
            </a:extLst>
          </p:cNvPr>
          <p:cNvPicPr>
            <a:picLocks noChangeAspect="1"/>
          </p:cNvPicPr>
          <p:nvPr/>
        </p:nvPicPr>
        <p:blipFill rotWithShape="1">
          <a:blip r:embed="rId2"/>
          <a:srcRect r="33476"/>
          <a:stretch/>
        </p:blipFill>
        <p:spPr>
          <a:xfrm>
            <a:off x="868798" y="1321823"/>
            <a:ext cx="3749653" cy="2050549"/>
          </a:xfrm>
          <a:prstGeom prst="rect">
            <a:avLst/>
          </a:prstGeom>
        </p:spPr>
      </p:pic>
      <p:sp>
        <p:nvSpPr>
          <p:cNvPr id="8" name="TextBox 7">
            <a:extLst>
              <a:ext uri="{FF2B5EF4-FFF2-40B4-BE49-F238E27FC236}">
                <a16:creationId xmlns:a16="http://schemas.microsoft.com/office/drawing/2014/main" id="{E99F5688-1C57-1E66-340A-68387B5DACB1}"/>
              </a:ext>
            </a:extLst>
          </p:cNvPr>
          <p:cNvSpPr txBox="1"/>
          <p:nvPr/>
        </p:nvSpPr>
        <p:spPr>
          <a:xfrm>
            <a:off x="4732867" y="2256817"/>
            <a:ext cx="3996267" cy="1323439"/>
          </a:xfrm>
          <a:prstGeom prst="rect">
            <a:avLst/>
          </a:prstGeom>
          <a:noFill/>
        </p:spPr>
        <p:txBody>
          <a:bodyPr wrap="square" rtlCol="0">
            <a:spAutoFit/>
          </a:bodyPr>
          <a:lstStyle/>
          <a:p>
            <a:pPr algn="just"/>
            <a:r>
              <a:rPr lang="en-US" sz="1600" dirty="0">
                <a:latin typeface="Lexend Deca" panose="020B0604020202020204" charset="0"/>
              </a:rPr>
              <a:t>E-commerce in US dataset was provided by Kaggle. It contains information about customer, delivery, order, and product details.</a:t>
            </a:r>
          </a:p>
          <a:p>
            <a:pPr algn="just"/>
            <a:endParaRPr lang="en-US" sz="1600" dirty="0">
              <a:latin typeface="Lexend Deca" panose="020B0604020202020204" charset="0"/>
            </a:endParaRPr>
          </a:p>
        </p:txBody>
      </p:sp>
      <p:pic>
        <p:nvPicPr>
          <p:cNvPr id="10" name="Picture 9">
            <a:extLst>
              <a:ext uri="{FF2B5EF4-FFF2-40B4-BE49-F238E27FC236}">
                <a16:creationId xmlns:a16="http://schemas.microsoft.com/office/drawing/2014/main" id="{4169FE8D-48BB-80D4-B856-C61B9942C6AD}"/>
              </a:ext>
            </a:extLst>
          </p:cNvPr>
          <p:cNvPicPr>
            <a:picLocks noChangeAspect="1"/>
          </p:cNvPicPr>
          <p:nvPr/>
        </p:nvPicPr>
        <p:blipFill>
          <a:blip r:embed="rId3"/>
          <a:stretch>
            <a:fillRect/>
          </a:stretch>
        </p:blipFill>
        <p:spPr>
          <a:xfrm>
            <a:off x="4732867" y="1280692"/>
            <a:ext cx="2647977" cy="807633"/>
          </a:xfrm>
          <a:prstGeom prst="rect">
            <a:avLst/>
          </a:prstGeom>
        </p:spPr>
      </p:pic>
      <p:sp>
        <p:nvSpPr>
          <p:cNvPr id="11" name="TextBox 10">
            <a:extLst>
              <a:ext uri="{FF2B5EF4-FFF2-40B4-BE49-F238E27FC236}">
                <a16:creationId xmlns:a16="http://schemas.microsoft.com/office/drawing/2014/main" id="{39F5A6E0-5308-8DEB-FB4F-76B13D45726F}"/>
              </a:ext>
            </a:extLst>
          </p:cNvPr>
          <p:cNvSpPr txBox="1"/>
          <p:nvPr/>
        </p:nvSpPr>
        <p:spPr>
          <a:xfrm>
            <a:off x="7380844" y="1392121"/>
            <a:ext cx="1233874" cy="584775"/>
          </a:xfrm>
          <a:prstGeom prst="rect">
            <a:avLst/>
          </a:prstGeom>
          <a:noFill/>
        </p:spPr>
        <p:txBody>
          <a:bodyPr wrap="square" rtlCol="0">
            <a:spAutoFit/>
          </a:bodyPr>
          <a:lstStyle/>
          <a:p>
            <a:pPr algn="just"/>
            <a:r>
              <a:rPr lang="en-US" sz="1600" dirty="0">
                <a:latin typeface="Lexend Deca" panose="020B0604020202020204" charset="0"/>
              </a:rPr>
              <a:t>Python IDE</a:t>
            </a:r>
          </a:p>
        </p:txBody>
      </p:sp>
    </p:spTree>
    <p:extLst>
      <p:ext uri="{BB962C8B-B14F-4D97-AF65-F5344CB8AC3E}">
        <p14:creationId xmlns:p14="http://schemas.microsoft.com/office/powerpoint/2010/main" val="971177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1EA6127-2424-C87A-38AA-950B34C285E2}"/>
              </a:ext>
            </a:extLst>
          </p:cNvPr>
          <p:cNvSpPr>
            <a:spLocks noGrp="1"/>
          </p:cNvSpPr>
          <p:nvPr>
            <p:ph type="title"/>
          </p:nvPr>
        </p:nvSpPr>
        <p:spPr>
          <a:xfrm>
            <a:off x="347466" y="539500"/>
            <a:ext cx="7704000" cy="572700"/>
          </a:xfrm>
        </p:spPr>
        <p:txBody>
          <a:bodyPr/>
          <a:lstStyle/>
          <a:p>
            <a:pPr algn="l"/>
            <a:r>
              <a:rPr lang="en-US" dirty="0"/>
              <a:t>Entity Relationship Diagram</a:t>
            </a:r>
          </a:p>
        </p:txBody>
      </p:sp>
      <p:sp>
        <p:nvSpPr>
          <p:cNvPr id="6" name="TextBox 5">
            <a:extLst>
              <a:ext uri="{FF2B5EF4-FFF2-40B4-BE49-F238E27FC236}">
                <a16:creationId xmlns:a16="http://schemas.microsoft.com/office/drawing/2014/main" id="{3F039B95-B8CD-7557-D99A-D1A39A9D0F4A}"/>
              </a:ext>
            </a:extLst>
          </p:cNvPr>
          <p:cNvSpPr txBox="1"/>
          <p:nvPr/>
        </p:nvSpPr>
        <p:spPr>
          <a:xfrm>
            <a:off x="406402" y="1244600"/>
            <a:ext cx="3327398" cy="1600438"/>
          </a:xfrm>
          <a:prstGeom prst="rect">
            <a:avLst/>
          </a:prstGeom>
          <a:noFill/>
        </p:spPr>
        <p:txBody>
          <a:bodyPr wrap="square" rtlCol="0">
            <a:spAutoFit/>
          </a:bodyPr>
          <a:lstStyle/>
          <a:p>
            <a:r>
              <a:rPr lang="en-US" dirty="0"/>
              <a:t>Important!! </a:t>
            </a:r>
          </a:p>
          <a:p>
            <a:pPr algn="just"/>
            <a:r>
              <a:rPr lang="en-US" dirty="0"/>
              <a:t>It is strongly recommended to visualize our dataset by using entity relationship diagram before we dive into analysis. By doing so, we would able to determine correlation between tables in dataset.</a:t>
            </a:r>
          </a:p>
        </p:txBody>
      </p:sp>
      <p:pic>
        <p:nvPicPr>
          <p:cNvPr id="8" name="Picture 7">
            <a:extLst>
              <a:ext uri="{FF2B5EF4-FFF2-40B4-BE49-F238E27FC236}">
                <a16:creationId xmlns:a16="http://schemas.microsoft.com/office/drawing/2014/main" id="{8D6032ED-9F18-D626-2415-B4161BA21E27}"/>
              </a:ext>
            </a:extLst>
          </p:cNvPr>
          <p:cNvPicPr>
            <a:picLocks noChangeAspect="1"/>
          </p:cNvPicPr>
          <p:nvPr/>
        </p:nvPicPr>
        <p:blipFill>
          <a:blip r:embed="rId2"/>
          <a:stretch>
            <a:fillRect/>
          </a:stretch>
        </p:blipFill>
        <p:spPr>
          <a:xfrm>
            <a:off x="3873496" y="1284808"/>
            <a:ext cx="4931840" cy="3731151"/>
          </a:xfrm>
          <a:prstGeom prst="rect">
            <a:avLst/>
          </a:prstGeom>
        </p:spPr>
      </p:pic>
      <p:sp>
        <p:nvSpPr>
          <p:cNvPr id="10" name="TextBox 9">
            <a:extLst>
              <a:ext uri="{FF2B5EF4-FFF2-40B4-BE49-F238E27FC236}">
                <a16:creationId xmlns:a16="http://schemas.microsoft.com/office/drawing/2014/main" id="{7B2355D6-0CC8-DC22-9D15-A6EB0B32C997}"/>
              </a:ext>
            </a:extLst>
          </p:cNvPr>
          <p:cNvSpPr txBox="1"/>
          <p:nvPr/>
        </p:nvSpPr>
        <p:spPr>
          <a:xfrm>
            <a:off x="406401" y="2990959"/>
            <a:ext cx="3327399" cy="1815882"/>
          </a:xfrm>
          <a:prstGeom prst="rect">
            <a:avLst/>
          </a:prstGeom>
          <a:noFill/>
        </p:spPr>
        <p:txBody>
          <a:bodyPr wrap="square" rtlCol="0">
            <a:spAutoFit/>
          </a:bodyPr>
          <a:lstStyle/>
          <a:p>
            <a:r>
              <a:rPr lang="en-US" dirty="0"/>
              <a:t>In this analysis, we would only use these fives data for our analysis:</a:t>
            </a:r>
          </a:p>
          <a:p>
            <a:pPr marL="285750" indent="-285750">
              <a:buFont typeface="Arial" panose="020B0604020202020204" pitchFamily="34" charset="0"/>
              <a:buChar char="•"/>
            </a:pPr>
            <a:r>
              <a:rPr lang="en-US" dirty="0"/>
              <a:t>Order on Ecommerce in US</a:t>
            </a:r>
          </a:p>
          <a:p>
            <a:pPr marL="285750" indent="-285750">
              <a:buFont typeface="Arial" panose="020B0604020202020204" pitchFamily="34" charset="0"/>
              <a:buChar char="•"/>
            </a:pPr>
            <a:r>
              <a:rPr lang="en-US" dirty="0"/>
              <a:t>Order delivery in the US</a:t>
            </a:r>
          </a:p>
          <a:p>
            <a:pPr marL="285750" indent="-285750">
              <a:buFont typeface="Arial" panose="020B0604020202020204" pitchFamily="34" charset="0"/>
              <a:buChar char="•"/>
            </a:pPr>
            <a:r>
              <a:rPr lang="en-US" dirty="0"/>
              <a:t>Product details on Ecommerce 2</a:t>
            </a:r>
          </a:p>
          <a:p>
            <a:pPr marL="285750" indent="-285750">
              <a:buFont typeface="Arial" panose="020B0604020202020204" pitchFamily="34" charset="0"/>
              <a:buChar char="•"/>
            </a:pPr>
            <a:r>
              <a:rPr lang="en-US" dirty="0"/>
              <a:t>Order details on Ecommerce in US</a:t>
            </a:r>
          </a:p>
          <a:p>
            <a:pPr marL="285750" indent="-285750">
              <a:buFont typeface="Arial" panose="020B0604020202020204" pitchFamily="34" charset="0"/>
              <a:buChar char="•"/>
            </a:pPr>
            <a:r>
              <a:rPr lang="en-US" dirty="0"/>
              <a:t>Customer dataset on Ecommerce</a:t>
            </a:r>
          </a:p>
          <a:p>
            <a:endParaRPr lang="en-US" dirty="0"/>
          </a:p>
        </p:txBody>
      </p:sp>
    </p:spTree>
    <p:extLst>
      <p:ext uri="{BB962C8B-B14F-4D97-AF65-F5344CB8AC3E}">
        <p14:creationId xmlns:p14="http://schemas.microsoft.com/office/powerpoint/2010/main" val="1203817485"/>
      </p:ext>
    </p:extLst>
  </p:cSld>
  <p:clrMapOvr>
    <a:masterClrMapping/>
  </p:clrMapOvr>
</p:sld>
</file>

<file path=ppt/theme/theme1.xml><?xml version="1.0" encoding="utf-8"?>
<a:theme xmlns:a="http://schemas.openxmlformats.org/drawingml/2006/main" name="Pastel Minimalist Elegant Lines Portfolio by Slidesgo">
  <a:themeElements>
    <a:clrScheme name="Simple Light">
      <a:dk1>
        <a:srgbClr val="191919"/>
      </a:dk1>
      <a:lt1>
        <a:srgbClr val="E7E4F1"/>
      </a:lt1>
      <a:dk2>
        <a:srgbClr val="F5F3ED"/>
      </a:dk2>
      <a:lt2>
        <a:srgbClr val="FFE0A7"/>
      </a:lt2>
      <a:accent1>
        <a:srgbClr val="F9CFD0"/>
      </a:accent1>
      <a:accent2>
        <a:srgbClr val="D9CFDE"/>
      </a:accent2>
      <a:accent3>
        <a:srgbClr val="D2DAE9"/>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862</TotalTime>
  <Words>1057</Words>
  <Application>Microsoft Office PowerPoint</Application>
  <PresentationFormat>On-screen Show (16:9)</PresentationFormat>
  <Paragraphs>123</Paragraphs>
  <Slides>31</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Lexend Deca</vt:lpstr>
      <vt:lpstr>arial</vt:lpstr>
      <vt:lpstr>Catamaran</vt:lpstr>
      <vt:lpstr>Inter</vt:lpstr>
      <vt:lpstr>arial</vt:lpstr>
      <vt:lpstr>Pastel Minimalist Elegant Lines Portfolio by Slidesgo</vt:lpstr>
      <vt:lpstr>E-Commerce in US Portfolio</vt:lpstr>
      <vt:lpstr>About me</vt:lpstr>
      <vt:lpstr>Project Recap</vt:lpstr>
      <vt:lpstr>Project recap</vt:lpstr>
      <vt:lpstr>Project Task</vt:lpstr>
      <vt:lpstr>PowerPoint Presentation</vt:lpstr>
      <vt:lpstr> Data  Overview</vt:lpstr>
      <vt:lpstr>Data Overview</vt:lpstr>
      <vt:lpstr>Entity Relationship Diagram</vt:lpstr>
      <vt:lpstr>Tools</vt:lpstr>
      <vt:lpstr> Data  Cleaning</vt:lpstr>
      <vt:lpstr>Check Missing Values</vt:lpstr>
      <vt:lpstr>Check Missing Values</vt:lpstr>
      <vt:lpstr>Correct data format</vt:lpstr>
      <vt:lpstr> Exploratory Data Analysis</vt:lpstr>
      <vt:lpstr>#1 Calculate total sales and revenue from 2019 – 2022         to find the sales growth</vt:lpstr>
      <vt:lpstr>The maximum sales is 10.397 in 2021</vt:lpstr>
      <vt:lpstr>The maximum revenue is $ 2.777.342 in 2021</vt:lpstr>
      <vt:lpstr>#2 Calculate number of orders by company name</vt:lpstr>
      <vt:lpstr>There are 2 marketplace dominated eCommerce in US</vt:lpstr>
      <vt:lpstr>#3 Calculate number of quantity products to get most         and the least products bought from customers</vt:lpstr>
      <vt:lpstr>PowerPoint Presentation</vt:lpstr>
      <vt:lpstr>Top 5 Least and Most Profitable Products</vt:lpstr>
      <vt:lpstr>PowerPoint Presentation</vt:lpstr>
      <vt:lpstr>81% of Customer prefer using Online Payment Method than others</vt:lpstr>
      <vt:lpstr>PowerPoint Presentation</vt:lpstr>
      <vt:lpstr>PowerPoint Presentation</vt:lpstr>
      <vt:lpstr>51% of Male become the most buyers in US E-Commerce</vt:lpstr>
      <vt:lpstr>Uncover Insight &amp; Recommendation</vt:lpstr>
      <vt:lpstr>Summary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in US Portfolio</dc:title>
  <dc:creator>Lenovo</dc:creator>
  <cp:lastModifiedBy>admin</cp:lastModifiedBy>
  <cp:revision>62</cp:revision>
  <dcterms:modified xsi:type="dcterms:W3CDTF">2023-02-20T12:58:01Z</dcterms:modified>
</cp:coreProperties>
</file>